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5" r:id="rId2"/>
    <p:sldId id="289" r:id="rId3"/>
    <p:sldId id="257" r:id="rId4"/>
    <p:sldId id="271" r:id="rId5"/>
    <p:sldId id="272" r:id="rId6"/>
    <p:sldId id="263" r:id="rId7"/>
    <p:sldId id="264" r:id="rId8"/>
    <p:sldId id="262" r:id="rId9"/>
    <p:sldId id="261" r:id="rId10"/>
    <p:sldId id="260" r:id="rId11"/>
    <p:sldId id="268" r:id="rId12"/>
    <p:sldId id="269" r:id="rId13"/>
    <p:sldId id="273" r:id="rId14"/>
    <p:sldId id="274" r:id="rId15"/>
    <p:sldId id="266" r:id="rId16"/>
    <p:sldId id="267" r:id="rId17"/>
    <p:sldId id="290" r:id="rId18"/>
    <p:sldId id="283" r:id="rId19"/>
    <p:sldId id="275" r:id="rId20"/>
    <p:sldId id="291" r:id="rId21"/>
    <p:sldId id="276" r:id="rId22"/>
    <p:sldId id="277" r:id="rId23"/>
    <p:sldId id="279" r:id="rId24"/>
    <p:sldId id="280" r:id="rId25"/>
    <p:sldId id="281" r:id="rId26"/>
    <p:sldId id="278" r:id="rId27"/>
    <p:sldId id="292" r:id="rId28"/>
    <p:sldId id="282" r:id="rId29"/>
    <p:sldId id="270" r:id="rId30"/>
    <p:sldId id="284" r:id="rId31"/>
    <p:sldId id="286" r:id="rId32"/>
    <p:sldId id="285" r:id="rId33"/>
    <p:sldId id="287" r:id="rId34"/>
    <p:sldId id="288" r:id="rId35"/>
  </p:sldIdLst>
  <p:sldSz cx="9144000" cy="6858000" type="screen4x3"/>
  <p:notesSz cx="6881813"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19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42" autoAdjust="0"/>
  </p:normalViewPr>
  <p:slideViewPr>
    <p:cSldViewPr>
      <p:cViewPr varScale="1">
        <p:scale>
          <a:sx n="86" d="100"/>
          <a:sy n="86" d="100"/>
        </p:scale>
        <p:origin x="233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1B8282A8-7764-4308-8EE1-531C6902E765}" type="datetimeFigureOut">
              <a:rPr lang="en-US" smtClean="0"/>
              <a:t>9/12/2013</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896BCE9D-20E2-44AF-BF21-1DE636CC6706}" type="slidenum">
              <a:rPr lang="en-US" smtClean="0"/>
              <a:t>‹#›</a:t>
            </a:fld>
            <a:endParaRPr lang="en-US"/>
          </a:p>
        </p:txBody>
      </p:sp>
    </p:spTree>
    <p:extLst>
      <p:ext uri="{BB962C8B-B14F-4D97-AF65-F5344CB8AC3E}">
        <p14:creationId xmlns:p14="http://schemas.microsoft.com/office/powerpoint/2010/main" val="569216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236DA6E-3874-4CC7-9846-EE9F4C9D0CAD}" type="datetimeFigureOut">
              <a:rPr lang="en-US" smtClean="0"/>
              <a:t>9/12/2013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990F061-2656-48E8-9FC3-3E087D03BF80}" type="slidenum">
              <a:rPr lang="en-US" smtClean="0"/>
              <a:t>‹#›</a:t>
            </a:fld>
            <a:endParaRPr lang="en-US"/>
          </a:p>
        </p:txBody>
      </p:sp>
    </p:spTree>
    <p:extLst>
      <p:ext uri="{BB962C8B-B14F-4D97-AF65-F5344CB8AC3E}">
        <p14:creationId xmlns:p14="http://schemas.microsoft.com/office/powerpoint/2010/main" val="3687734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&amp; S Introductions</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1</a:t>
            </a:fld>
            <a:endParaRPr lang="en-US"/>
          </a:p>
        </p:txBody>
      </p:sp>
    </p:spTree>
    <p:extLst>
      <p:ext uri="{BB962C8B-B14F-4D97-AF65-F5344CB8AC3E}">
        <p14:creationId xmlns:p14="http://schemas.microsoft.com/office/powerpoint/2010/main" val="3522411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We’ll use a concept map to describe</a:t>
            </a:r>
            <a:r>
              <a:rPr lang="en-US" baseline="0" dirty="0" smtClean="0"/>
              <a:t> “concept maps”.</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10</a:t>
            </a:fld>
            <a:endParaRPr lang="en-US"/>
          </a:p>
        </p:txBody>
      </p:sp>
    </p:spTree>
    <p:extLst>
      <p:ext uri="{BB962C8B-B14F-4D97-AF65-F5344CB8AC3E}">
        <p14:creationId xmlns:p14="http://schemas.microsoft.com/office/powerpoint/2010/main" val="4099181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  You say, “</a:t>
            </a:r>
            <a:r>
              <a:rPr lang="en-US" dirty="0" smtClean="0"/>
              <a:t>We thought</a:t>
            </a:r>
            <a:r>
              <a:rPr lang="en-US" baseline="0" dirty="0" smtClean="0"/>
              <a:t> about having you turn to someone and exchange your ages, but, as an alternative, turn to someone and e</a:t>
            </a:r>
            <a:r>
              <a:rPr lang="en-US" dirty="0" smtClean="0"/>
              <a:t>stimate our</a:t>
            </a:r>
            <a:r>
              <a:rPr lang="en-US" baseline="0" dirty="0" smtClean="0"/>
              <a:t> </a:t>
            </a:r>
            <a:r>
              <a:rPr lang="en-US" dirty="0" smtClean="0"/>
              <a:t>ages (mine</a:t>
            </a:r>
            <a:r>
              <a:rPr lang="en-US" baseline="0" dirty="0" smtClean="0"/>
              <a:t> and yours).”</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11</a:t>
            </a:fld>
            <a:endParaRPr lang="en-US"/>
          </a:p>
        </p:txBody>
      </p:sp>
    </p:spTree>
    <p:extLst>
      <p:ext uri="{BB962C8B-B14F-4D97-AF65-F5344CB8AC3E}">
        <p14:creationId xmlns:p14="http://schemas.microsoft.com/office/powerpoint/2010/main" val="2194830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 &amp; C: Charles says, “Now that you know my chronological age, what do you know about me? Answer: Only sociocultural information.</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12</a:t>
            </a:fld>
            <a:endParaRPr lang="en-US"/>
          </a:p>
        </p:txBody>
      </p:sp>
    </p:spTree>
    <p:extLst>
      <p:ext uri="{BB962C8B-B14F-4D97-AF65-F5344CB8AC3E}">
        <p14:creationId xmlns:p14="http://schemas.microsoft.com/office/powerpoint/2010/main" val="2413192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&amp; C: Audience participation</a:t>
            </a:r>
            <a:r>
              <a:rPr lang="en-US" baseline="0" dirty="0" smtClean="0"/>
              <a:t>:</a:t>
            </a:r>
            <a:r>
              <a:rPr lang="en-US" dirty="0" smtClean="0"/>
              <a:t> Distribute the Hand Out: </a:t>
            </a:r>
            <a:r>
              <a:rPr lang="en-US" baseline="0" dirty="0" smtClean="0"/>
              <a:t> Keep the “Concept: Age” side up [Demonstrate].</a:t>
            </a:r>
            <a:r>
              <a:rPr lang="en-US" dirty="0" smtClean="0"/>
              <a:t>  Do</a:t>
            </a:r>
            <a:r>
              <a:rPr lang="en-US" baseline="0" dirty="0" smtClean="0"/>
              <a:t>n’t turn paper over or look at the reverse side until instructed to do so. </a:t>
            </a:r>
          </a:p>
          <a:p>
            <a:endParaRPr lang="en-US" baseline="0" dirty="0" smtClean="0"/>
          </a:p>
          <a:p>
            <a:r>
              <a:rPr lang="en-US" baseline="0" dirty="0" smtClean="0"/>
              <a:t>Allow time for reading the Concept: Age, then say, “Now, turn your sheet over and take the brief quiz WITHOUT looking back at the text for the Concept: Age.</a:t>
            </a:r>
          </a:p>
          <a:p>
            <a:endParaRPr lang="en-US" baseline="0" dirty="0" smtClean="0"/>
          </a:p>
          <a:p>
            <a:r>
              <a:rPr lang="en-US" baseline="0" dirty="0" smtClean="0"/>
              <a:t>Allow time for completion of the quiz.</a:t>
            </a:r>
          </a:p>
          <a:p>
            <a:endParaRPr lang="en-US" dirty="0" smtClean="0"/>
          </a:p>
          <a:p>
            <a:r>
              <a:rPr lang="en-US" dirty="0" smtClean="0"/>
              <a:t>Query group</a:t>
            </a:r>
            <a:r>
              <a:rPr lang="en-US" baseline="0" dirty="0" smtClean="0"/>
              <a:t> for answers to the quiz, then go to next slide.</a:t>
            </a:r>
          </a:p>
        </p:txBody>
      </p:sp>
      <p:sp>
        <p:nvSpPr>
          <p:cNvPr id="4" name="Slide Number Placeholder 3"/>
          <p:cNvSpPr>
            <a:spLocks noGrp="1"/>
          </p:cNvSpPr>
          <p:nvPr>
            <p:ph type="sldNum" sz="quarter" idx="10"/>
          </p:nvPr>
        </p:nvSpPr>
        <p:spPr/>
        <p:txBody>
          <a:bodyPr/>
          <a:lstStyle/>
          <a:p>
            <a:fld id="{0990F061-2656-48E8-9FC3-3E087D03BF80}" type="slidenum">
              <a:rPr lang="en-US" smtClean="0"/>
              <a:t>13</a:t>
            </a:fld>
            <a:endParaRPr lang="en-US"/>
          </a:p>
        </p:txBody>
      </p:sp>
    </p:spTree>
    <p:extLst>
      <p:ext uri="{BB962C8B-B14F-4D97-AF65-F5344CB8AC3E}">
        <p14:creationId xmlns:p14="http://schemas.microsoft.com/office/powerpoint/2010/main" val="2194830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Direct attention to the text for answers</a:t>
            </a:r>
            <a:r>
              <a:rPr lang="en-US" baseline="0" dirty="0" smtClean="0"/>
              <a:t> to the quiz.</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14</a:t>
            </a:fld>
            <a:endParaRPr lang="en-US"/>
          </a:p>
        </p:txBody>
      </p:sp>
    </p:spTree>
    <p:extLst>
      <p:ext uri="{BB962C8B-B14F-4D97-AF65-F5344CB8AC3E}">
        <p14:creationId xmlns:p14="http://schemas.microsoft.com/office/powerpoint/2010/main" val="2277994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Display concept map</a:t>
            </a:r>
            <a:r>
              <a:rPr lang="en-US" baseline="0" dirty="0" smtClean="0"/>
              <a:t> of “coherence” among the concepts of age.</a:t>
            </a:r>
            <a:endParaRPr lang="en-US" dirty="0"/>
          </a:p>
        </p:txBody>
      </p:sp>
      <p:sp>
        <p:nvSpPr>
          <p:cNvPr id="4" name="Slide Number Placeholder 3"/>
          <p:cNvSpPr>
            <a:spLocks noGrp="1"/>
          </p:cNvSpPr>
          <p:nvPr>
            <p:ph type="sldNum" sz="quarter" idx="10"/>
          </p:nvPr>
        </p:nvSpPr>
        <p:spPr/>
        <p:txBody>
          <a:bodyPr/>
          <a:lstStyle/>
          <a:p>
            <a:fld id="{E1495E1B-3B2C-4109-9242-A36E2645F080}" type="slidenum">
              <a:rPr lang="en-US" smtClean="0"/>
              <a:t>15</a:t>
            </a:fld>
            <a:endParaRPr lang="en-US"/>
          </a:p>
        </p:txBody>
      </p:sp>
    </p:spTree>
    <p:extLst>
      <p:ext uri="{BB962C8B-B14F-4D97-AF65-F5344CB8AC3E}">
        <p14:creationId xmlns:p14="http://schemas.microsoft.com/office/powerpoint/2010/main" val="1758769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 Display concept map</a:t>
            </a:r>
            <a:r>
              <a:rPr lang="en-US" baseline="0" dirty="0" smtClean="0"/>
              <a:t> of “interaction” among the concepts of age.</a:t>
            </a:r>
            <a:endParaRPr lang="en-US" dirty="0" smtClean="0"/>
          </a:p>
        </p:txBody>
      </p:sp>
      <p:sp>
        <p:nvSpPr>
          <p:cNvPr id="4" name="Slide Number Placeholder 3"/>
          <p:cNvSpPr>
            <a:spLocks noGrp="1"/>
          </p:cNvSpPr>
          <p:nvPr>
            <p:ph type="sldNum" sz="quarter" idx="10"/>
          </p:nvPr>
        </p:nvSpPr>
        <p:spPr/>
        <p:txBody>
          <a:bodyPr/>
          <a:lstStyle/>
          <a:p>
            <a:fld id="{E1495E1B-3B2C-4109-9242-A36E2645F080}" type="slidenum">
              <a:rPr lang="en-US" smtClean="0"/>
              <a:t>16</a:t>
            </a:fld>
            <a:endParaRPr lang="en-US"/>
          </a:p>
        </p:txBody>
      </p:sp>
    </p:spTree>
    <p:extLst>
      <p:ext uri="{BB962C8B-B14F-4D97-AF65-F5344CB8AC3E}">
        <p14:creationId xmlns:p14="http://schemas.microsoft.com/office/powerpoint/2010/main" val="1758769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S:There are technologies</a:t>
            </a:r>
            <a:r>
              <a:rPr lang="en-US" baseline="0" dirty="0" smtClean="0"/>
              <a:t> for concept mapping that make it possible to use concept mapping with groups of any size.</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17</a:t>
            </a:fld>
            <a:endParaRPr lang="en-US"/>
          </a:p>
        </p:txBody>
      </p:sp>
    </p:spTree>
    <p:extLst>
      <p:ext uri="{BB962C8B-B14F-4D97-AF65-F5344CB8AC3E}">
        <p14:creationId xmlns:p14="http://schemas.microsoft.com/office/powerpoint/2010/main" val="2676079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Shenghua, after your introductory comments about the Features, click to show each of the four</a:t>
            </a:r>
            <a:r>
              <a:rPr lang="en-US" baseline="0" dirty="0" smtClean="0"/>
              <a:t> technologies and finally the arrow showing that </a:t>
            </a:r>
            <a:r>
              <a:rPr lang="en-US" baseline="0" dirty="0" err="1" smtClean="0"/>
              <a:t>Cacoo</a:t>
            </a:r>
            <a:r>
              <a:rPr lang="en-US" baseline="0" dirty="0" smtClean="0"/>
              <a:t> is our current choice.</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18</a:t>
            </a:fld>
            <a:endParaRPr lang="en-US"/>
          </a:p>
        </p:txBody>
      </p:sp>
    </p:spTree>
    <p:extLst>
      <p:ext uri="{BB962C8B-B14F-4D97-AF65-F5344CB8AC3E}">
        <p14:creationId xmlns:p14="http://schemas.microsoft.com/office/powerpoint/2010/main" val="1937806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 First, click on “</a:t>
            </a:r>
            <a:r>
              <a:rPr lang="en-US" baseline="0" dirty="0" err="1" smtClean="0"/>
              <a:t>Cacoo</a:t>
            </a:r>
            <a:r>
              <a:rPr lang="en-US" baseline="0" dirty="0" smtClean="0"/>
              <a:t>” to display the </a:t>
            </a:r>
            <a:r>
              <a:rPr lang="en-US" baseline="0" dirty="0" err="1" smtClean="0"/>
              <a:t>Youtube</a:t>
            </a:r>
            <a:r>
              <a:rPr lang="en-US" baseline="0" dirty="0" smtClean="0"/>
              <a:t> URL for a short video demonstrating concept mapping with </a:t>
            </a:r>
            <a:r>
              <a:rPr lang="en-US" baseline="0" dirty="0" err="1" smtClean="0"/>
              <a:t>Cacoo</a:t>
            </a:r>
            <a:r>
              <a:rPr lang="en-US" baseline="0" dirty="0" smtClean="0"/>
              <a:t>. Then, play the </a:t>
            </a:r>
            <a:r>
              <a:rPr lang="en-US" baseline="0" dirty="0" err="1" smtClean="0"/>
              <a:t>Youtube</a:t>
            </a:r>
            <a:r>
              <a:rPr lang="en-US" baseline="0" dirty="0" smtClean="0"/>
              <a:t> </a:t>
            </a:r>
            <a:r>
              <a:rPr lang="en-US" baseline="0" dirty="0" err="1" smtClean="0"/>
              <a:t>Cacoo</a:t>
            </a:r>
            <a:r>
              <a:rPr lang="en-US" baseline="0" dirty="0" smtClean="0"/>
              <a:t> video.</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19</a:t>
            </a:fld>
            <a:endParaRPr lang="en-US"/>
          </a:p>
        </p:txBody>
      </p:sp>
    </p:spTree>
    <p:extLst>
      <p:ext uri="{BB962C8B-B14F-4D97-AF65-F5344CB8AC3E}">
        <p14:creationId xmlns:p14="http://schemas.microsoft.com/office/powerpoint/2010/main" val="54591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Why concept mapping?</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2</a:t>
            </a:fld>
            <a:endParaRPr lang="en-US"/>
          </a:p>
        </p:txBody>
      </p:sp>
    </p:spTree>
    <p:extLst>
      <p:ext uri="{BB962C8B-B14F-4D97-AF65-F5344CB8AC3E}">
        <p14:creationId xmlns:p14="http://schemas.microsoft.com/office/powerpoint/2010/main" val="391509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There</a:t>
            </a:r>
            <a:r>
              <a:rPr lang="en-US" baseline="0" dirty="0" smtClean="0"/>
              <a:t> are many types of concept maps. No one type is always the best choice for all situations or for all people.</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20</a:t>
            </a:fld>
            <a:endParaRPr lang="en-US"/>
          </a:p>
        </p:txBody>
      </p:sp>
    </p:spTree>
    <p:extLst>
      <p:ext uri="{BB962C8B-B14F-4D97-AF65-F5344CB8AC3E}">
        <p14:creationId xmlns:p14="http://schemas.microsoft.com/office/powerpoint/2010/main" val="3519324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We</a:t>
            </a:r>
            <a:r>
              <a:rPr lang="en-US" baseline="0" dirty="0" smtClean="0"/>
              <a:t> will briefly display the defining characteristic of each of four of the most commonly used types of concept maps.</a:t>
            </a:r>
          </a:p>
          <a:p>
            <a:endParaRPr lang="en-US" baseline="0" dirty="0" smtClean="0"/>
          </a:p>
          <a:p>
            <a:r>
              <a:rPr lang="en-US" baseline="0" dirty="0" smtClean="0"/>
              <a:t>For Systems Concept Maps, the key words are “comprehensive and integrated data”.</a:t>
            </a:r>
          </a:p>
          <a:p>
            <a:endParaRPr lang="en-US" baseline="0" dirty="0" smtClean="0"/>
          </a:p>
          <a:p>
            <a:r>
              <a:rPr lang="en-US" baseline="0" dirty="0" smtClean="0"/>
              <a:t>For Spider and Hierarchical Concept Maps, the key words are “Do not depict integration of data…”</a:t>
            </a:r>
          </a:p>
          <a:p>
            <a:endParaRPr lang="en-US" baseline="0" dirty="0" smtClean="0"/>
          </a:p>
          <a:p>
            <a:r>
              <a:rPr lang="en-US" baseline="0" dirty="0" smtClean="0"/>
              <a:t>For Flow Chart Concept Maps, the key words are “Depict minimal data…”</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21</a:t>
            </a:fld>
            <a:endParaRPr lang="en-US"/>
          </a:p>
        </p:txBody>
      </p:sp>
    </p:spTree>
    <p:extLst>
      <p:ext uri="{BB962C8B-B14F-4D97-AF65-F5344CB8AC3E}">
        <p14:creationId xmlns:p14="http://schemas.microsoft.com/office/powerpoint/2010/main" val="106898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Display</a:t>
            </a:r>
            <a:r>
              <a:rPr lang="en-US" baseline="0" dirty="0" smtClean="0"/>
              <a:t> depiction of integration of data</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22</a:t>
            </a:fld>
            <a:endParaRPr lang="en-US"/>
          </a:p>
        </p:txBody>
      </p:sp>
    </p:spTree>
    <p:extLst>
      <p:ext uri="{BB962C8B-B14F-4D97-AF65-F5344CB8AC3E}">
        <p14:creationId xmlns:p14="http://schemas.microsoft.com/office/powerpoint/2010/main" val="3039345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Display </a:t>
            </a:r>
            <a:r>
              <a:rPr lang="en-US" dirty="0" err="1" smtClean="0"/>
              <a:t>unintegrated</a:t>
            </a:r>
            <a:r>
              <a:rPr lang="en-US" dirty="0" smtClean="0"/>
              <a:t> content.</a:t>
            </a:r>
            <a:endParaRPr lang="en-US" dirty="0"/>
          </a:p>
        </p:txBody>
      </p:sp>
      <p:sp>
        <p:nvSpPr>
          <p:cNvPr id="4" name="Slide Number Placeholder 3"/>
          <p:cNvSpPr>
            <a:spLocks noGrp="1"/>
          </p:cNvSpPr>
          <p:nvPr>
            <p:ph type="sldNum" sz="quarter" idx="10"/>
          </p:nvPr>
        </p:nvSpPr>
        <p:spPr/>
        <p:txBody>
          <a:bodyPr/>
          <a:lstStyle/>
          <a:p>
            <a:fld id="{E1495E1B-3B2C-4109-9242-A36E2645F080}" type="slidenum">
              <a:rPr lang="en-US" smtClean="0"/>
              <a:t>23</a:t>
            </a:fld>
            <a:endParaRPr lang="en-US"/>
          </a:p>
        </p:txBody>
      </p:sp>
    </p:spTree>
    <p:extLst>
      <p:ext uri="{BB962C8B-B14F-4D97-AF65-F5344CB8AC3E}">
        <p14:creationId xmlns:p14="http://schemas.microsoft.com/office/powerpoint/2010/main" val="1758769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Display </a:t>
            </a:r>
            <a:r>
              <a:rPr lang="en-US" dirty="0" err="1" smtClean="0"/>
              <a:t>unintegrated</a:t>
            </a:r>
            <a:r>
              <a:rPr lang="en-US" dirty="0" smtClean="0"/>
              <a:t> content.</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24</a:t>
            </a:fld>
            <a:endParaRPr lang="en-US"/>
          </a:p>
        </p:txBody>
      </p:sp>
    </p:spTree>
    <p:extLst>
      <p:ext uri="{BB962C8B-B14F-4D97-AF65-F5344CB8AC3E}">
        <p14:creationId xmlns:p14="http://schemas.microsoft.com/office/powerpoint/2010/main" val="2349022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Display conversion from “H” to Systems</a:t>
            </a:r>
            <a:r>
              <a:rPr lang="en-US" baseline="0" dirty="0" smtClean="0"/>
              <a:t> CM</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25</a:t>
            </a:fld>
            <a:endParaRPr lang="en-US"/>
          </a:p>
        </p:txBody>
      </p:sp>
    </p:spTree>
    <p:extLst>
      <p:ext uri="{BB962C8B-B14F-4D97-AF65-F5344CB8AC3E}">
        <p14:creationId xmlns:p14="http://schemas.microsoft.com/office/powerpoint/2010/main" val="2270988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Display “minimal data”</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26</a:t>
            </a:fld>
            <a:endParaRPr lang="en-US"/>
          </a:p>
        </p:txBody>
      </p:sp>
    </p:spTree>
    <p:extLst>
      <p:ext uri="{BB962C8B-B14F-4D97-AF65-F5344CB8AC3E}">
        <p14:creationId xmlns:p14="http://schemas.microsoft.com/office/powerpoint/2010/main" val="687530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Ask the</a:t>
            </a:r>
            <a:r>
              <a:rPr lang="en-US" baseline="0" dirty="0" smtClean="0"/>
              <a:t> audience, “In what ways have you used concept maps?”</a:t>
            </a:r>
          </a:p>
          <a:p>
            <a:endParaRPr lang="en-US" baseline="0" dirty="0" smtClean="0"/>
          </a:p>
          <a:p>
            <a:r>
              <a:rPr lang="en-US" baseline="0" dirty="0" smtClean="0"/>
              <a:t>After audience response, go to next slide.</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27</a:t>
            </a:fld>
            <a:endParaRPr lang="en-US"/>
          </a:p>
        </p:txBody>
      </p:sp>
    </p:spTree>
    <p:extLst>
      <p:ext uri="{BB962C8B-B14F-4D97-AF65-F5344CB8AC3E}">
        <p14:creationId xmlns:p14="http://schemas.microsoft.com/office/powerpoint/2010/main" val="3183535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 The “Model Critical Thinking” sequence is based on </a:t>
            </a:r>
            <a:r>
              <a:rPr lang="en-US" baseline="0" dirty="0" err="1" smtClean="0"/>
              <a:t>Vygotsky’s</a:t>
            </a:r>
            <a:r>
              <a:rPr lang="en-US" baseline="0" dirty="0" smtClean="0"/>
              <a:t> two concepts: (1) the Zone of Proximal Development and (2) Scaffolding.</a:t>
            </a:r>
          </a:p>
          <a:p>
            <a:endParaRPr lang="en-US" baseline="0" dirty="0" smtClean="0"/>
          </a:p>
          <a:p>
            <a:r>
              <a:rPr lang="en-US" baseline="0" dirty="0" smtClean="0"/>
              <a:t>After the instructor demonstrates and the student replicates critical thinking, </a:t>
            </a:r>
            <a:r>
              <a:rPr lang="en-US" baseline="0" dirty="0" err="1" smtClean="0"/>
              <a:t>Vygotsky</a:t>
            </a:r>
            <a:r>
              <a:rPr lang="en-US" baseline="0" dirty="0" smtClean="0"/>
              <a:t> emphasizes that students should be given an opportunity to state (a) What they did, (b) How they did it, and (c) Why they did it.  The outcomes are that students both exercise critical thinking and comprehend the process of critical thinking.</a:t>
            </a:r>
          </a:p>
          <a:p>
            <a:endParaRPr lang="en-US" baseline="0" dirty="0" smtClean="0"/>
          </a:p>
          <a:p>
            <a:r>
              <a:rPr lang="en-US" baseline="0" dirty="0" smtClean="0"/>
              <a:t>Zone of Proximal Development: The level at which a student can almost, but not fully perform a task independently, but can do so with the assistance/modeling of someone more competent.</a:t>
            </a:r>
          </a:p>
          <a:p>
            <a:endParaRPr lang="en-US" baseline="0" dirty="0" smtClean="0"/>
          </a:p>
          <a:p>
            <a:r>
              <a:rPr lang="en-US" baseline="0" dirty="0" smtClean="0"/>
              <a:t>Scaffolding: The support for learning and problem solving that encourages independence and cognitive development.</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28</a:t>
            </a:fld>
            <a:endParaRPr lang="en-US"/>
          </a:p>
        </p:txBody>
      </p:sp>
    </p:spTree>
    <p:extLst>
      <p:ext uri="{BB962C8B-B14F-4D97-AF65-F5344CB8AC3E}">
        <p14:creationId xmlns:p14="http://schemas.microsoft.com/office/powerpoint/2010/main" val="1650285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Overview of our two studies.</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29</a:t>
            </a:fld>
            <a:endParaRPr lang="en-US"/>
          </a:p>
        </p:txBody>
      </p:sp>
    </p:spTree>
    <p:extLst>
      <p:ext uri="{BB962C8B-B14F-4D97-AF65-F5344CB8AC3E}">
        <p14:creationId xmlns:p14="http://schemas.microsoft.com/office/powerpoint/2010/main" val="109929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r>
              <a:rPr lang="en-US" baseline="0" dirty="0" smtClean="0"/>
              <a:t> </a:t>
            </a:r>
            <a:r>
              <a:rPr lang="en-US" dirty="0" smtClean="0"/>
              <a:t>A recurring challenging confronting all of us is maintaining</a:t>
            </a:r>
            <a:r>
              <a:rPr lang="en-US" baseline="0" dirty="0" smtClean="0"/>
              <a:t> our focus on why we do that which we do….why we teach.</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3</a:t>
            </a:fld>
            <a:endParaRPr lang="en-US"/>
          </a:p>
        </p:txBody>
      </p:sp>
    </p:spTree>
    <p:extLst>
      <p:ext uri="{BB962C8B-B14F-4D97-AF65-F5344CB8AC3E}">
        <p14:creationId xmlns:p14="http://schemas.microsoft.com/office/powerpoint/2010/main" val="2354069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 &amp; C: In Study One, we compared the Concept of Age scores</a:t>
            </a:r>
            <a:r>
              <a:rPr lang="en-US" sz="1200" kern="1200" baseline="0" dirty="0" smtClean="0">
                <a:solidFill>
                  <a:schemeClr val="tx1"/>
                </a:solidFill>
                <a:effectLst/>
                <a:latin typeface="+mn-lt"/>
                <a:ea typeface="+mn-ea"/>
                <a:cs typeface="+mn-cs"/>
              </a:rPr>
              <a:t> of students who used the concept mapping  (Sections 2 and 4) and who did not (Sections 1 and 3) when preparing for their tests.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Significant differences are found on students' scores on </a:t>
            </a:r>
            <a:r>
              <a:rPr lang="en-US" sz="1200" i="1" kern="1200" dirty="0" smtClean="0">
                <a:solidFill>
                  <a:schemeClr val="tx1"/>
                </a:solidFill>
                <a:effectLst/>
                <a:latin typeface="+mn-lt"/>
                <a:ea typeface="+mn-ea"/>
                <a:cs typeface="+mn-cs"/>
              </a:rPr>
              <a:t>Concepts of Age</a:t>
            </a:r>
            <a:r>
              <a:rPr lang="en-US" sz="1200" kern="1200" dirty="0" smtClean="0">
                <a:solidFill>
                  <a:schemeClr val="tx1"/>
                </a:solidFill>
                <a:effectLst/>
                <a:latin typeface="+mn-lt"/>
                <a:ea typeface="+mn-ea"/>
                <a:cs typeface="+mn-cs"/>
              </a:rPr>
              <a:t> (p&lt;0.01). Students in Section 2 had the highest score. Students in Sections 1 and 3 had the lowest score.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chart represents the Means of Critical Thinking of Students’ Score in the Test of </a:t>
            </a:r>
            <a:r>
              <a:rPr lang="en-US" sz="1200" i="1" kern="1200" dirty="0" smtClean="0">
                <a:solidFill>
                  <a:schemeClr val="tx1"/>
                </a:solidFill>
                <a:effectLst/>
                <a:latin typeface="+mn-lt"/>
                <a:ea typeface="+mn-ea"/>
                <a:cs typeface="+mn-cs"/>
              </a:rPr>
              <a:t>Concepts of Age</a:t>
            </a:r>
            <a:r>
              <a:rPr lang="en-US" sz="1200" kern="1200" dirty="0" smtClean="0">
                <a:solidFill>
                  <a:schemeClr val="tx1"/>
                </a:solidFill>
                <a:effectLst/>
                <a:latin typeface="+mn-lt"/>
                <a:ea typeface="+mn-ea"/>
                <a:cs typeface="+mn-cs"/>
              </a:rPr>
              <a:t> in the Four Sections. The Y-axle refers to the means of the critical thinking score while the X-axle represents the four sections in Study One. </a:t>
            </a:r>
          </a:p>
          <a:p>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30</a:t>
            </a:fld>
            <a:endParaRPr lang="en-US"/>
          </a:p>
        </p:txBody>
      </p:sp>
    </p:spTree>
    <p:extLst>
      <p:ext uri="{BB962C8B-B14F-4D97-AF65-F5344CB8AC3E}">
        <p14:creationId xmlns:p14="http://schemas.microsoft.com/office/powerpoint/2010/main" val="3236966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t>
            </a:r>
            <a:r>
              <a:rPr lang="en-US" sz="1200" kern="1200" baseline="0" dirty="0" smtClean="0">
                <a:solidFill>
                  <a:schemeClr val="tx1"/>
                </a:solidFill>
                <a:effectLst/>
                <a:latin typeface="+mn-lt"/>
                <a:ea typeface="+mn-ea"/>
                <a:cs typeface="+mn-cs"/>
              </a:rPr>
              <a:t> &amp; C: We</a:t>
            </a:r>
            <a:r>
              <a:rPr lang="en-US" sz="1200" kern="1200" dirty="0" smtClean="0">
                <a:solidFill>
                  <a:schemeClr val="tx1"/>
                </a:solidFill>
                <a:effectLst/>
                <a:latin typeface="+mn-lt"/>
                <a:ea typeface="+mn-ea"/>
                <a:cs typeface="+mn-cs"/>
              </a:rPr>
              <a:t> also compared the Memory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scores</a:t>
            </a:r>
            <a:r>
              <a:rPr lang="en-US" sz="1200" kern="1200" baseline="0" dirty="0" smtClean="0">
                <a:solidFill>
                  <a:schemeClr val="tx1"/>
                </a:solidFill>
                <a:effectLst/>
                <a:latin typeface="+mn-lt"/>
                <a:ea typeface="+mn-ea"/>
                <a:cs typeface="+mn-cs"/>
              </a:rPr>
              <a:t> of students who used the concept mapping  (Sections 2 and 4) and who did not (Sections 1 and 3) when preparing for their tests. T</a:t>
            </a:r>
            <a:r>
              <a:rPr lang="en-US" sz="1200" kern="1200" dirty="0" smtClean="0">
                <a:solidFill>
                  <a:schemeClr val="tx1"/>
                </a:solidFill>
                <a:effectLst/>
                <a:latin typeface="+mn-lt"/>
                <a:ea typeface="+mn-ea"/>
                <a:cs typeface="+mn-cs"/>
              </a:rPr>
              <a:t>here is statistically significant difference between session means as determined by one-way ANOVA (F(3,235) = 4.485, P &lt;0.01).  In particular, students in Sessions 2 and 4 had significantly better performance than students in Session 1 (p1-2&lt;.05, p1-4&lt;.01).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chart represents the Means of Critical Thinking of Students’ Score in the Test of </a:t>
            </a:r>
            <a:r>
              <a:rPr lang="en-US" sz="1200" i="1" kern="1200" dirty="0" smtClean="0">
                <a:solidFill>
                  <a:schemeClr val="tx1"/>
                </a:solidFill>
                <a:effectLst/>
                <a:latin typeface="+mn-lt"/>
                <a:ea typeface="+mn-ea"/>
                <a:cs typeface="+mn-cs"/>
              </a:rPr>
              <a:t>Memory </a:t>
            </a:r>
            <a:r>
              <a:rPr lang="en-US" sz="1200" kern="1200" dirty="0" smtClean="0">
                <a:solidFill>
                  <a:schemeClr val="tx1"/>
                </a:solidFill>
                <a:effectLst/>
                <a:latin typeface="+mn-lt"/>
                <a:ea typeface="+mn-ea"/>
                <a:cs typeface="+mn-cs"/>
              </a:rPr>
              <a:t>in the Four Sections. The Y-axle refers to the means of the critical thinking score while the X-axle represents the four sections in Study One. </a:t>
            </a:r>
          </a:p>
          <a:p>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31</a:t>
            </a:fld>
            <a:endParaRPr lang="en-US"/>
          </a:p>
        </p:txBody>
      </p:sp>
    </p:spTree>
    <p:extLst>
      <p:ext uri="{BB962C8B-B14F-4D97-AF65-F5344CB8AC3E}">
        <p14:creationId xmlns:p14="http://schemas.microsoft.com/office/powerpoint/2010/main" val="3742470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&amp; C: In Study</a:t>
            </a:r>
            <a:r>
              <a:rPr lang="en-US" baseline="0" dirty="0" smtClean="0"/>
              <a:t> Two, we examined the Concept of Age scores of students who were asked to submit their concept maps before the tests (Sections 2 + 4) and who submitted their concept maps immediately after the class (Section 1 + 3).</a:t>
            </a:r>
          </a:p>
          <a:p>
            <a:endParaRPr lang="en-US" baseline="0" dirty="0" smtClean="0"/>
          </a:p>
          <a:p>
            <a:r>
              <a:rPr lang="en-US" sz="1200" kern="1200" dirty="0" smtClean="0">
                <a:solidFill>
                  <a:schemeClr val="tx1"/>
                </a:solidFill>
                <a:effectLst/>
                <a:latin typeface="+mn-lt"/>
                <a:ea typeface="+mn-ea"/>
                <a:cs typeface="+mn-cs"/>
              </a:rPr>
              <a:t>Significant differences were found on students' scores on </a:t>
            </a:r>
            <a:r>
              <a:rPr lang="en-US" sz="1200" i="1" kern="1200" dirty="0" smtClean="0">
                <a:solidFill>
                  <a:schemeClr val="tx1"/>
                </a:solidFill>
                <a:effectLst/>
                <a:latin typeface="+mn-lt"/>
                <a:ea typeface="+mn-ea"/>
                <a:cs typeface="+mn-cs"/>
              </a:rPr>
              <a:t>Concepts of Age</a:t>
            </a:r>
            <a:r>
              <a:rPr lang="en-US" sz="1200" kern="1200" dirty="0" smtClean="0">
                <a:solidFill>
                  <a:schemeClr val="tx1"/>
                </a:solidFill>
                <a:effectLst/>
                <a:latin typeface="+mn-lt"/>
                <a:ea typeface="+mn-ea"/>
                <a:cs typeface="+mn-cs"/>
              </a:rPr>
              <a:t> (p&lt;0.01). Students’ who were asked to submit their concept maps before Test 1 had better scores on the Concepts of Age then students who were asked to submit their concept maps immediately after class.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chart represents the Means of Critical Thinking of Students’ Score in the Test of </a:t>
            </a:r>
            <a:r>
              <a:rPr lang="en-US" sz="1200" i="1" kern="1200" dirty="0" smtClean="0">
                <a:solidFill>
                  <a:schemeClr val="tx1"/>
                </a:solidFill>
                <a:effectLst/>
                <a:latin typeface="+mn-lt"/>
                <a:ea typeface="+mn-ea"/>
                <a:cs typeface="+mn-cs"/>
              </a:rPr>
              <a:t>Concepts of Age</a:t>
            </a:r>
            <a:r>
              <a:rPr lang="en-US" sz="1200" kern="1200" dirty="0" smtClean="0">
                <a:solidFill>
                  <a:schemeClr val="tx1"/>
                </a:solidFill>
                <a:effectLst/>
                <a:latin typeface="+mn-lt"/>
                <a:ea typeface="+mn-ea"/>
                <a:cs typeface="+mn-cs"/>
              </a:rPr>
              <a:t> in the Four Sections. The Y-axle refers to the means of the critical thinking score while the X-axle represents the four sections in Study Two. </a:t>
            </a:r>
          </a:p>
          <a:p>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32</a:t>
            </a:fld>
            <a:endParaRPr lang="en-US"/>
          </a:p>
        </p:txBody>
      </p:sp>
    </p:spTree>
    <p:extLst>
      <p:ext uri="{BB962C8B-B14F-4D97-AF65-F5344CB8AC3E}">
        <p14:creationId xmlns:p14="http://schemas.microsoft.com/office/powerpoint/2010/main" val="260651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 &amp; C: We also examined the Memory scores of students who were asked to submit their concept maps before the tests (Sections 2 + 4) and who submitted their concept maps immediately after the class (Sections 1 + 3).</a:t>
            </a:r>
          </a:p>
          <a:p>
            <a:endParaRPr lang="en-US" dirty="0" smtClean="0"/>
          </a:p>
          <a:p>
            <a:r>
              <a:rPr lang="en-US" dirty="0" smtClean="0"/>
              <a:t>No significance</a:t>
            </a:r>
            <a:r>
              <a:rPr lang="en-US" baseline="0" dirty="0" smtClean="0"/>
              <a:t> were found in this test.</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33</a:t>
            </a:fld>
            <a:endParaRPr lang="en-US"/>
          </a:p>
        </p:txBody>
      </p:sp>
    </p:spTree>
    <p:extLst>
      <p:ext uri="{BB962C8B-B14F-4D97-AF65-F5344CB8AC3E}">
        <p14:creationId xmlns:p14="http://schemas.microsoft.com/office/powerpoint/2010/main" val="341268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&amp; C: Conclusion</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34</a:t>
            </a:fld>
            <a:endParaRPr lang="en-US"/>
          </a:p>
        </p:txBody>
      </p:sp>
    </p:spTree>
    <p:extLst>
      <p:ext uri="{BB962C8B-B14F-4D97-AF65-F5344CB8AC3E}">
        <p14:creationId xmlns:p14="http://schemas.microsoft.com/office/powerpoint/2010/main" val="106054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What’s the problem…What’s the</a:t>
            </a:r>
            <a:r>
              <a:rPr lang="en-US" baseline="0" dirty="0" smtClean="0"/>
              <a:t> solution to facilitating CT?</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4</a:t>
            </a:fld>
            <a:endParaRPr lang="en-US"/>
          </a:p>
        </p:txBody>
      </p:sp>
    </p:spTree>
    <p:extLst>
      <p:ext uri="{BB962C8B-B14F-4D97-AF65-F5344CB8AC3E}">
        <p14:creationId xmlns:p14="http://schemas.microsoft.com/office/powerpoint/2010/main" val="160159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r>
              <a:rPr lang="en-US" baseline="0" dirty="0" smtClean="0"/>
              <a:t> My dilemma…so much content…15 chapters in 15 weeks… or CT</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5</a:t>
            </a:fld>
            <a:endParaRPr lang="en-US"/>
          </a:p>
        </p:txBody>
      </p:sp>
    </p:spTree>
    <p:extLst>
      <p:ext uri="{BB962C8B-B14F-4D97-AF65-F5344CB8AC3E}">
        <p14:creationId xmlns:p14="http://schemas.microsoft.com/office/powerpoint/2010/main" val="34779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P</a:t>
            </a:r>
            <a:r>
              <a:rPr lang="en-US" baseline="0" dirty="0" smtClean="0"/>
              <a:t> 21, </a:t>
            </a:r>
            <a:r>
              <a:rPr lang="en-US" sz="1200" kern="1200" dirty="0" smtClean="0">
                <a:solidFill>
                  <a:schemeClr val="tx1"/>
                </a:solidFill>
                <a:effectLst/>
                <a:latin typeface="+mn-lt"/>
                <a:ea typeface="+mn-ea"/>
                <a:cs typeface="+mn-cs"/>
              </a:rPr>
              <a:t>American Psychological Association. (2008). </a:t>
            </a:r>
            <a:r>
              <a:rPr lang="en-US" sz="1200" i="1" kern="1200" dirty="0" smtClean="0">
                <a:solidFill>
                  <a:schemeClr val="tx1"/>
                </a:solidFill>
                <a:effectLst/>
                <a:latin typeface="+mn-lt"/>
                <a:ea typeface="+mn-ea"/>
                <a:cs typeface="+mn-cs"/>
              </a:rPr>
              <a:t>Teaching, learning, and assessing in a developmentally coherent curriculum.</a:t>
            </a:r>
            <a:r>
              <a:rPr lang="en-US" sz="1200" kern="1200" dirty="0" smtClean="0">
                <a:solidFill>
                  <a:schemeClr val="tx1"/>
                </a:solidFill>
                <a:effectLst/>
                <a:latin typeface="+mn-lt"/>
                <a:ea typeface="+mn-ea"/>
                <a:cs typeface="+mn-cs"/>
              </a:rPr>
              <a:t> Washington, DC: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American Psychological Association, Board of Educational Affairs.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495E1B-3B2C-4109-9242-A36E2645F080}" type="slidenum">
              <a:rPr lang="en-US" smtClean="0"/>
              <a:t>6</a:t>
            </a:fld>
            <a:endParaRPr lang="en-US"/>
          </a:p>
        </p:txBody>
      </p:sp>
    </p:spTree>
    <p:extLst>
      <p:ext uri="{BB962C8B-B14F-4D97-AF65-F5344CB8AC3E}">
        <p14:creationId xmlns:p14="http://schemas.microsoft.com/office/powerpoint/2010/main" val="310086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Progressive</a:t>
            </a:r>
            <a:r>
              <a:rPr lang="en-US" baseline="0" dirty="0" smtClean="0"/>
              <a:t> development of CT</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7</a:t>
            </a:fld>
            <a:endParaRPr lang="en-US"/>
          </a:p>
        </p:txBody>
      </p:sp>
    </p:spTree>
    <p:extLst>
      <p:ext uri="{BB962C8B-B14F-4D97-AF65-F5344CB8AC3E}">
        <p14:creationId xmlns:p14="http://schemas.microsoft.com/office/powerpoint/2010/main" val="3453183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Associative Learning is an “internal” cognitive process. Concept Mapping is an “external” graphic depiction of the “structure of knowledge”.</a:t>
            </a:r>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8</a:t>
            </a:fld>
            <a:endParaRPr lang="en-US"/>
          </a:p>
        </p:txBody>
      </p:sp>
    </p:spTree>
    <p:extLst>
      <p:ext uri="{BB962C8B-B14F-4D97-AF65-F5344CB8AC3E}">
        <p14:creationId xmlns:p14="http://schemas.microsoft.com/office/powerpoint/2010/main" val="4264592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 How many words is a picture worth for you? Terry would choose “pictures and line drawings” over abstract words.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Terry, W. S. (2003). </a:t>
            </a:r>
            <a:r>
              <a:rPr lang="en-US" sz="1200" i="1" kern="1200" dirty="0" smtClean="0">
                <a:solidFill>
                  <a:schemeClr val="tx1"/>
                </a:solidFill>
                <a:effectLst/>
                <a:latin typeface="+mn-lt"/>
                <a:ea typeface="+mn-ea"/>
                <a:cs typeface="+mn-cs"/>
              </a:rPr>
              <a:t>Learning and memory basic principles, processes, and procedures. 2</a:t>
            </a:r>
            <a:r>
              <a:rPr lang="en-US" sz="1200" i="1" kern="1200" baseline="30000" dirty="0" smtClean="0">
                <a:solidFill>
                  <a:schemeClr val="tx1"/>
                </a:solidFill>
                <a:effectLst/>
                <a:latin typeface="+mn-lt"/>
                <a:ea typeface="+mn-ea"/>
                <a:cs typeface="+mn-cs"/>
              </a:rPr>
              <a:t>nd</a:t>
            </a:r>
            <a:r>
              <a:rPr lang="en-US" sz="1200" i="1" kern="1200" dirty="0" smtClean="0">
                <a:solidFill>
                  <a:schemeClr val="tx1"/>
                </a:solidFill>
                <a:effectLst/>
                <a:latin typeface="+mn-lt"/>
                <a:ea typeface="+mn-ea"/>
                <a:cs typeface="+mn-cs"/>
              </a:rPr>
              <a:t> </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Edition.</a:t>
            </a:r>
            <a:r>
              <a:rPr lang="en-US" sz="1200" kern="1200" dirty="0" smtClean="0">
                <a:solidFill>
                  <a:schemeClr val="tx1"/>
                </a:solidFill>
                <a:effectLst/>
                <a:latin typeface="+mn-lt"/>
                <a:ea typeface="+mn-ea"/>
                <a:cs typeface="+mn-cs"/>
              </a:rPr>
              <a:t> Boston: New York.</a:t>
            </a:r>
          </a:p>
          <a:p>
            <a:endParaRPr lang="en-US" dirty="0"/>
          </a:p>
        </p:txBody>
      </p:sp>
      <p:sp>
        <p:nvSpPr>
          <p:cNvPr id="4" name="Slide Number Placeholder 3"/>
          <p:cNvSpPr>
            <a:spLocks noGrp="1"/>
          </p:cNvSpPr>
          <p:nvPr>
            <p:ph type="sldNum" sz="quarter" idx="10"/>
          </p:nvPr>
        </p:nvSpPr>
        <p:spPr/>
        <p:txBody>
          <a:bodyPr/>
          <a:lstStyle/>
          <a:p>
            <a:fld id="{0990F061-2656-48E8-9FC3-3E087D03BF80}" type="slidenum">
              <a:rPr lang="en-US" smtClean="0"/>
              <a:t>9</a:t>
            </a:fld>
            <a:endParaRPr lang="en-US"/>
          </a:p>
        </p:txBody>
      </p:sp>
    </p:spTree>
    <p:extLst>
      <p:ext uri="{BB962C8B-B14F-4D97-AF65-F5344CB8AC3E}">
        <p14:creationId xmlns:p14="http://schemas.microsoft.com/office/powerpoint/2010/main" val="1325681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C3D87-872C-40CA-B368-FD99B7E2FED8}"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41EE2-0C8D-468A-A36C-FEC542E1E169}" type="slidenum">
              <a:rPr lang="en-US" smtClean="0"/>
              <a:t>‹#›</a:t>
            </a:fld>
            <a:endParaRPr lang="en-US"/>
          </a:p>
        </p:txBody>
      </p:sp>
    </p:spTree>
    <p:extLst>
      <p:ext uri="{BB962C8B-B14F-4D97-AF65-F5344CB8AC3E}">
        <p14:creationId xmlns:p14="http://schemas.microsoft.com/office/powerpoint/2010/main" val="385766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C3D87-872C-40CA-B368-FD99B7E2FED8}"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41EE2-0C8D-468A-A36C-FEC542E1E169}" type="slidenum">
              <a:rPr lang="en-US" smtClean="0"/>
              <a:t>‹#›</a:t>
            </a:fld>
            <a:endParaRPr lang="en-US"/>
          </a:p>
        </p:txBody>
      </p:sp>
    </p:spTree>
    <p:extLst>
      <p:ext uri="{BB962C8B-B14F-4D97-AF65-F5344CB8AC3E}">
        <p14:creationId xmlns:p14="http://schemas.microsoft.com/office/powerpoint/2010/main" val="11596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C3D87-872C-40CA-B368-FD99B7E2FED8}"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41EE2-0C8D-468A-A36C-FEC542E1E169}" type="slidenum">
              <a:rPr lang="en-US" smtClean="0"/>
              <a:t>‹#›</a:t>
            </a:fld>
            <a:endParaRPr lang="en-US"/>
          </a:p>
        </p:txBody>
      </p:sp>
    </p:spTree>
    <p:extLst>
      <p:ext uri="{BB962C8B-B14F-4D97-AF65-F5344CB8AC3E}">
        <p14:creationId xmlns:p14="http://schemas.microsoft.com/office/powerpoint/2010/main" val="277014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C3D87-872C-40CA-B368-FD99B7E2FED8}"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41EE2-0C8D-468A-A36C-FEC542E1E169}" type="slidenum">
              <a:rPr lang="en-US" smtClean="0"/>
              <a:t>‹#›</a:t>
            </a:fld>
            <a:endParaRPr lang="en-US"/>
          </a:p>
        </p:txBody>
      </p:sp>
    </p:spTree>
    <p:extLst>
      <p:ext uri="{BB962C8B-B14F-4D97-AF65-F5344CB8AC3E}">
        <p14:creationId xmlns:p14="http://schemas.microsoft.com/office/powerpoint/2010/main" val="84189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C3D87-872C-40CA-B368-FD99B7E2FED8}"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41EE2-0C8D-468A-A36C-FEC542E1E169}" type="slidenum">
              <a:rPr lang="en-US" smtClean="0"/>
              <a:t>‹#›</a:t>
            </a:fld>
            <a:endParaRPr lang="en-US"/>
          </a:p>
        </p:txBody>
      </p:sp>
    </p:spTree>
    <p:extLst>
      <p:ext uri="{BB962C8B-B14F-4D97-AF65-F5344CB8AC3E}">
        <p14:creationId xmlns:p14="http://schemas.microsoft.com/office/powerpoint/2010/main" val="245170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C3D87-872C-40CA-B368-FD99B7E2FED8}"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41EE2-0C8D-468A-A36C-FEC542E1E169}" type="slidenum">
              <a:rPr lang="en-US" smtClean="0"/>
              <a:t>‹#›</a:t>
            </a:fld>
            <a:endParaRPr lang="en-US"/>
          </a:p>
        </p:txBody>
      </p:sp>
    </p:spTree>
    <p:extLst>
      <p:ext uri="{BB962C8B-B14F-4D97-AF65-F5344CB8AC3E}">
        <p14:creationId xmlns:p14="http://schemas.microsoft.com/office/powerpoint/2010/main" val="72690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C3D87-872C-40CA-B368-FD99B7E2FED8}" type="datetimeFigureOut">
              <a:rPr lang="en-US" smtClean="0"/>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41EE2-0C8D-468A-A36C-FEC542E1E169}" type="slidenum">
              <a:rPr lang="en-US" smtClean="0"/>
              <a:t>‹#›</a:t>
            </a:fld>
            <a:endParaRPr lang="en-US"/>
          </a:p>
        </p:txBody>
      </p:sp>
    </p:spTree>
    <p:extLst>
      <p:ext uri="{BB962C8B-B14F-4D97-AF65-F5344CB8AC3E}">
        <p14:creationId xmlns:p14="http://schemas.microsoft.com/office/powerpoint/2010/main" val="32043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C3D87-872C-40CA-B368-FD99B7E2FED8}" type="datetimeFigureOut">
              <a:rPr lang="en-US" smtClean="0"/>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341EE2-0C8D-468A-A36C-FEC542E1E169}" type="slidenum">
              <a:rPr lang="en-US" smtClean="0"/>
              <a:t>‹#›</a:t>
            </a:fld>
            <a:endParaRPr lang="en-US"/>
          </a:p>
        </p:txBody>
      </p:sp>
    </p:spTree>
    <p:extLst>
      <p:ext uri="{BB962C8B-B14F-4D97-AF65-F5344CB8AC3E}">
        <p14:creationId xmlns:p14="http://schemas.microsoft.com/office/powerpoint/2010/main" val="163325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C3D87-872C-40CA-B368-FD99B7E2FED8}" type="datetimeFigureOut">
              <a:rPr lang="en-US" smtClean="0"/>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341EE2-0C8D-468A-A36C-FEC542E1E169}" type="slidenum">
              <a:rPr lang="en-US" smtClean="0"/>
              <a:t>‹#›</a:t>
            </a:fld>
            <a:endParaRPr lang="en-US"/>
          </a:p>
        </p:txBody>
      </p:sp>
    </p:spTree>
    <p:extLst>
      <p:ext uri="{BB962C8B-B14F-4D97-AF65-F5344CB8AC3E}">
        <p14:creationId xmlns:p14="http://schemas.microsoft.com/office/powerpoint/2010/main" val="353781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C3D87-872C-40CA-B368-FD99B7E2FED8}"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41EE2-0C8D-468A-A36C-FEC542E1E169}" type="slidenum">
              <a:rPr lang="en-US" smtClean="0"/>
              <a:t>‹#›</a:t>
            </a:fld>
            <a:endParaRPr lang="en-US"/>
          </a:p>
        </p:txBody>
      </p:sp>
    </p:spTree>
    <p:extLst>
      <p:ext uri="{BB962C8B-B14F-4D97-AF65-F5344CB8AC3E}">
        <p14:creationId xmlns:p14="http://schemas.microsoft.com/office/powerpoint/2010/main" val="410697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C3D87-872C-40CA-B368-FD99B7E2FED8}"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41EE2-0C8D-468A-A36C-FEC542E1E169}" type="slidenum">
              <a:rPr lang="en-US" smtClean="0"/>
              <a:t>‹#›</a:t>
            </a:fld>
            <a:endParaRPr lang="en-US"/>
          </a:p>
        </p:txBody>
      </p:sp>
    </p:spTree>
    <p:extLst>
      <p:ext uri="{BB962C8B-B14F-4D97-AF65-F5344CB8AC3E}">
        <p14:creationId xmlns:p14="http://schemas.microsoft.com/office/powerpoint/2010/main" val="274287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C3D87-872C-40CA-B368-FD99B7E2FED8}" type="datetimeFigureOut">
              <a:rPr lang="en-US" smtClean="0"/>
              <a:t>9/12/2013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41EE2-0C8D-468A-A36C-FEC542E1E169}" type="slidenum">
              <a:rPr lang="en-US" smtClean="0"/>
              <a:t>‹#›</a:t>
            </a:fld>
            <a:endParaRPr lang="en-US"/>
          </a:p>
        </p:txBody>
      </p:sp>
    </p:spTree>
    <p:extLst>
      <p:ext uri="{BB962C8B-B14F-4D97-AF65-F5344CB8AC3E}">
        <p14:creationId xmlns:p14="http://schemas.microsoft.com/office/powerpoint/2010/main" val="2993416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_Document1.docx"/><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hyperlink" Target="http://vimeo.com/23595413"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package" Target="../embeddings/Microsoft_Word_Document2.docx"/><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267200"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2083750" y="4343400"/>
            <a:ext cx="5307650" cy="830997"/>
          </a:xfrm>
          <a:prstGeom prst="rect">
            <a:avLst/>
          </a:prstGeom>
          <a:noFill/>
          <a:ln w="9525">
            <a:noFill/>
            <a:miter lim="800000"/>
            <a:headEnd/>
            <a:tailEnd/>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r>
              <a:rPr lang="en-US" sz="4800" b="1" dirty="0" smtClean="0">
                <a:solidFill>
                  <a:schemeClr val="bg1"/>
                </a:solidFill>
                <a:effectLst>
                  <a:outerShdw blurRad="38100" dist="38100" dir="2700000" algn="tl">
                    <a:srgbClr val="808080"/>
                  </a:outerShdw>
                </a:effectLst>
                <a:latin typeface="Times New Roman" pitchFamily="18" charset="0"/>
              </a:rPr>
              <a:t>Concept Mapping:</a:t>
            </a:r>
            <a:endParaRPr lang="en-US" sz="3200" b="1" dirty="0" smtClean="0">
              <a:solidFill>
                <a:schemeClr val="bg1"/>
              </a:solidFill>
              <a:effectLst>
                <a:outerShdw blurRad="38100" dist="38100" dir="2700000" algn="tl">
                  <a:srgbClr val="808080"/>
                </a:outerShdw>
              </a:effectLst>
              <a:latin typeface="Times New Roman" pitchFamily="18" charset="0"/>
            </a:endParaRPr>
          </a:p>
        </p:txBody>
      </p:sp>
      <p:sp>
        <p:nvSpPr>
          <p:cNvPr id="3078" name="Text Box 9"/>
          <p:cNvSpPr txBox="1">
            <a:spLocks noChangeArrowheads="1"/>
          </p:cNvSpPr>
          <p:nvPr/>
        </p:nvSpPr>
        <p:spPr bwMode="auto">
          <a:xfrm>
            <a:off x="0" y="3048000"/>
            <a:ext cx="4343400" cy="1016000"/>
          </a:xfrm>
          <a:prstGeom prst="rect">
            <a:avLst/>
          </a:prstGeom>
          <a:solidFill>
            <a:schemeClr val="tx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latin typeface="Times New Roman" pitchFamily="18" charset="0"/>
              </a:rPr>
              <a:t>   </a:t>
            </a:r>
            <a:r>
              <a:rPr lang="en-US" sz="2800" b="1">
                <a:solidFill>
                  <a:schemeClr val="bg1"/>
                </a:solidFill>
                <a:latin typeface="Times New Roman" pitchFamily="18" charset="0"/>
              </a:rPr>
              <a:t>K</a:t>
            </a:r>
            <a:r>
              <a:rPr lang="en-US" sz="3200" b="1" i="1">
                <a:solidFill>
                  <a:schemeClr val="bg1"/>
                </a:solidFill>
                <a:latin typeface="Times New Roman" pitchFamily="18" charset="0"/>
              </a:rPr>
              <a:t>nowledge is Liberty</a:t>
            </a:r>
            <a:r>
              <a:rPr lang="en-US" sz="2800" b="1">
                <a:solidFill>
                  <a:schemeClr val="bg1"/>
                </a:solidFill>
                <a:latin typeface="Times New Roman" pitchFamily="18" charset="0"/>
              </a:rPr>
              <a:t/>
            </a:r>
            <a:br>
              <a:rPr lang="en-US" sz="2800" b="1">
                <a:solidFill>
                  <a:schemeClr val="bg1"/>
                </a:solidFill>
                <a:latin typeface="Times New Roman" pitchFamily="18" charset="0"/>
              </a:rPr>
            </a:br>
            <a:r>
              <a:rPr lang="en-US" sz="2800" b="1">
                <a:solidFill>
                  <a:schemeClr val="bg1"/>
                </a:solidFill>
                <a:latin typeface="Times New Roman" pitchFamily="18" charset="0"/>
              </a:rPr>
              <a:t>           </a:t>
            </a:r>
            <a:r>
              <a:rPr lang="en-US" sz="2400" b="1" i="1">
                <a:solidFill>
                  <a:schemeClr val="bg1"/>
                </a:solidFill>
                <a:latin typeface="Times New Roman" pitchFamily="18" charset="0"/>
              </a:rPr>
              <a:t>James Madison</a:t>
            </a:r>
          </a:p>
        </p:txBody>
      </p:sp>
      <p:sp>
        <p:nvSpPr>
          <p:cNvPr id="3082" name="Text Box 10"/>
          <p:cNvSpPr txBox="1">
            <a:spLocks noChangeArrowheads="1"/>
          </p:cNvSpPr>
          <p:nvPr/>
        </p:nvSpPr>
        <p:spPr bwMode="auto">
          <a:xfrm>
            <a:off x="4800600" y="350838"/>
            <a:ext cx="3962400" cy="1890712"/>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sz="2400" b="1" dirty="0" smtClean="0">
                <a:solidFill>
                  <a:schemeClr val="bg1"/>
                </a:solidFill>
                <a:effectLst>
                  <a:outerShdw blurRad="38100" dist="38100" dir="2700000" algn="tl">
                    <a:srgbClr val="808080"/>
                  </a:outerShdw>
                </a:effectLst>
                <a:latin typeface="Times New Roman" pitchFamily="18" charset="0"/>
              </a:rPr>
              <a:t>Charles M. Harris</a:t>
            </a:r>
            <a:br>
              <a:rPr lang="en-US" sz="2400" b="1" dirty="0" smtClean="0">
                <a:solidFill>
                  <a:schemeClr val="bg1"/>
                </a:solidFill>
                <a:effectLst>
                  <a:outerShdw blurRad="38100" dist="38100" dir="2700000" algn="tl">
                    <a:srgbClr val="808080"/>
                  </a:outerShdw>
                </a:effectLst>
                <a:latin typeface="Times New Roman" pitchFamily="18" charset="0"/>
              </a:rPr>
            </a:br>
            <a:r>
              <a:rPr lang="en-US" sz="2400" b="1" dirty="0" smtClean="0">
                <a:solidFill>
                  <a:schemeClr val="bg1"/>
                </a:solidFill>
                <a:effectLst>
                  <a:outerShdw blurRad="38100" dist="38100" dir="2700000" algn="tl">
                    <a:srgbClr val="808080"/>
                  </a:outerShdw>
                </a:effectLst>
                <a:latin typeface="Times New Roman" pitchFamily="18" charset="0"/>
              </a:rPr>
              <a:t>Shenghua Zha</a:t>
            </a:r>
          </a:p>
          <a:p>
            <a:pPr algn="ctr">
              <a:spcBef>
                <a:spcPct val="50000"/>
              </a:spcBef>
              <a:defRPr/>
            </a:pPr>
            <a:r>
              <a:rPr lang="en-US" sz="2800" b="1" dirty="0" smtClean="0">
                <a:solidFill>
                  <a:schemeClr val="bg1"/>
                </a:solidFill>
                <a:effectLst>
                  <a:outerShdw blurRad="38100" dist="38100" dir="2700000" algn="tl">
                    <a:srgbClr val="808080"/>
                  </a:outerShdw>
                </a:effectLst>
                <a:latin typeface="Times New Roman" pitchFamily="18" charset="0"/>
              </a:rPr>
              <a:t>James Madison University</a:t>
            </a:r>
          </a:p>
        </p:txBody>
      </p:sp>
      <p:sp>
        <p:nvSpPr>
          <p:cNvPr id="3083" name="Text Box 11"/>
          <p:cNvSpPr txBox="1">
            <a:spLocks noChangeArrowheads="1"/>
          </p:cNvSpPr>
          <p:nvPr/>
        </p:nvSpPr>
        <p:spPr bwMode="auto">
          <a:xfrm>
            <a:off x="457200" y="5181600"/>
            <a:ext cx="845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3200" b="1" dirty="0" smtClean="0">
                <a:solidFill>
                  <a:schemeClr val="bg1"/>
                </a:solidFill>
                <a:effectLst>
                  <a:outerShdw blurRad="38100" dist="38100" dir="2700000" algn="tl">
                    <a:srgbClr val="808080"/>
                  </a:outerShdw>
                </a:effectLst>
                <a:latin typeface="Times New Roman" pitchFamily="18" charset="0"/>
              </a:rPr>
              <a:t>Rationale, Technologies, Types, &amp; Applications</a:t>
            </a:r>
            <a:endParaRPr lang="en-US" sz="3200" dirty="0">
              <a:latin typeface="Times New Roman" pitchFamily="18" charset="0"/>
            </a:endParaRPr>
          </a:p>
        </p:txBody>
      </p:sp>
      <p:pic>
        <p:nvPicPr>
          <p:cNvPr id="3" name="02 One Man's Dre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19600" y="6248400"/>
            <a:ext cx="457200" cy="457200"/>
          </a:xfrm>
          <a:prstGeom prst="rect">
            <a:avLst/>
          </a:prstGeom>
        </p:spPr>
      </p:pic>
    </p:spTree>
    <p:extLst>
      <p:ext uri="{BB962C8B-B14F-4D97-AF65-F5344CB8AC3E}">
        <p14:creationId xmlns:p14="http://schemas.microsoft.com/office/powerpoint/2010/main" val="64043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par>
                          <p:cTn id="8" fill="hold" nodeType="afterGroup">
                            <p:stCondLst>
                              <p:cond delay="500"/>
                            </p:stCondLst>
                            <p:childTnLst>
                              <p:par>
                                <p:cTn id="9" presetID="9" presetClass="entr" presetSubtype="0" fill="hold" grpId="0" nodeType="afterEffect">
                                  <p:stCondLst>
                                    <p:cond delay="1500"/>
                                  </p:stCondLst>
                                  <p:childTnLst>
                                    <p:set>
                                      <p:cBhvr>
                                        <p:cTn id="10" dur="1" fill="hold">
                                          <p:stCondLst>
                                            <p:cond delay="0"/>
                                          </p:stCondLst>
                                        </p:cTn>
                                        <p:tgtEl>
                                          <p:spTgt spid="3078"/>
                                        </p:tgtEl>
                                        <p:attrNameLst>
                                          <p:attrName>style.visibility</p:attrName>
                                        </p:attrNameLst>
                                      </p:cBhvr>
                                      <p:to>
                                        <p:strVal val="visible"/>
                                      </p:to>
                                    </p:set>
                                    <p:animEffect transition="in" filter="dissolve">
                                      <p:cBhvr>
                                        <p:cTn id="11" dur="1000"/>
                                        <p:tgtEl>
                                          <p:spTgt spid="307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mediacall" presetSubtype="0" fill="hold" nodeType="clickEffect">
                                  <p:stCondLst>
                                    <p:cond delay="0"/>
                                  </p:stCondLst>
                                  <p:childTnLst>
                                    <p:cmd type="call" cmd="stop">
                                      <p:cBhvr>
                                        <p:cTn id="15"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307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86100" y="76200"/>
            <a:ext cx="3086100" cy="646331"/>
          </a:xfrm>
          <a:prstGeom prst="rect">
            <a:avLst/>
          </a:prstGeom>
          <a:solidFill>
            <a:schemeClr val="bg1"/>
          </a:solidFill>
          <a:ln w="38100">
            <a:solidFill>
              <a:schemeClr val="tx1"/>
            </a:solidFill>
          </a:ln>
          <a:effectLst>
            <a:softEdge rad="127000"/>
          </a:effectLst>
        </p:spPr>
        <p:txBody>
          <a:bodyPr>
            <a:spAutoFit/>
          </a:bodyPr>
          <a:lstStyle/>
          <a:p>
            <a:pPr>
              <a:defRPr/>
            </a:pPr>
            <a:r>
              <a:rPr lang="en-US" sz="3600" b="1" i="1" dirty="0" smtClean="0">
                <a:effectLst>
                  <a:outerShdw blurRad="38100" dist="38100" dir="2700000" algn="tl">
                    <a:srgbClr val="000000">
                      <a:alpha val="43137"/>
                    </a:srgbClr>
                  </a:outerShdw>
                </a:effectLst>
              </a:rPr>
              <a:t> Concept </a:t>
            </a:r>
            <a:r>
              <a:rPr lang="en-US" sz="3600" b="1" i="1" dirty="0">
                <a:effectLst>
                  <a:outerShdw blurRad="38100" dist="38100" dir="2700000" algn="tl">
                    <a:srgbClr val="000000">
                      <a:alpha val="43137"/>
                    </a:srgbClr>
                  </a:outerShdw>
                </a:effectLst>
              </a:rPr>
              <a:t>Map</a:t>
            </a:r>
          </a:p>
        </p:txBody>
      </p:sp>
      <p:grpSp>
        <p:nvGrpSpPr>
          <p:cNvPr id="55" name="Group 54"/>
          <p:cNvGrpSpPr>
            <a:grpSpLocks/>
          </p:cNvGrpSpPr>
          <p:nvPr/>
        </p:nvGrpSpPr>
        <p:grpSpPr bwMode="auto">
          <a:xfrm>
            <a:off x="1447800" y="722313"/>
            <a:ext cx="3181350" cy="1487487"/>
            <a:chOff x="1447800" y="722531"/>
            <a:chExt cx="3181350" cy="1487269"/>
          </a:xfrm>
        </p:grpSpPr>
        <p:sp>
          <p:nvSpPr>
            <p:cNvPr id="20524" name="TextBox 2"/>
            <p:cNvSpPr txBox="1">
              <a:spLocks noChangeArrowheads="1"/>
            </p:cNvSpPr>
            <p:nvPr/>
          </p:nvSpPr>
          <p:spPr bwMode="auto">
            <a:xfrm>
              <a:off x="1447800" y="1501914"/>
              <a:ext cx="1676400" cy="70788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  </a:t>
              </a:r>
              <a:r>
                <a:rPr lang="en-US" sz="2000" b="1" dirty="0" smtClean="0"/>
                <a:t>Visualize</a:t>
              </a:r>
              <a:r>
                <a:rPr lang="en-US" sz="2000" b="1" dirty="0"/>
                <a:t/>
              </a:r>
              <a:br>
                <a:rPr lang="en-US" sz="2000" b="1" dirty="0"/>
              </a:br>
              <a:r>
                <a:rPr lang="en-US" sz="2000" b="1" dirty="0"/>
                <a:t>Information</a:t>
              </a:r>
            </a:p>
          </p:txBody>
        </p:sp>
        <p:cxnSp>
          <p:nvCxnSpPr>
            <p:cNvPr id="14" name="Straight Arrow Connector 13"/>
            <p:cNvCxnSpPr>
              <a:endCxn id="20524" idx="0"/>
            </p:cNvCxnSpPr>
            <p:nvPr/>
          </p:nvCxnSpPr>
          <p:spPr>
            <a:xfrm flipH="1">
              <a:off x="2286000" y="722531"/>
              <a:ext cx="2343150" cy="77934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526" name="TextBox 42"/>
            <p:cNvSpPr txBox="1">
              <a:spLocks noChangeArrowheads="1"/>
            </p:cNvSpPr>
            <p:nvPr/>
          </p:nvSpPr>
          <p:spPr bwMode="auto">
            <a:xfrm>
              <a:off x="1752600" y="773668"/>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Can be used to</a:t>
              </a:r>
              <a:endParaRPr lang="en-US"/>
            </a:p>
          </p:txBody>
        </p:sp>
      </p:grpSp>
      <p:grpSp>
        <p:nvGrpSpPr>
          <p:cNvPr id="56" name="Group 55"/>
          <p:cNvGrpSpPr>
            <a:grpSpLocks/>
          </p:cNvGrpSpPr>
          <p:nvPr/>
        </p:nvGrpSpPr>
        <p:grpSpPr bwMode="auto">
          <a:xfrm>
            <a:off x="4629150" y="722313"/>
            <a:ext cx="2914650" cy="1487487"/>
            <a:chOff x="4629150" y="722531"/>
            <a:chExt cx="2914650" cy="1487269"/>
          </a:xfrm>
        </p:grpSpPr>
        <p:sp>
          <p:nvSpPr>
            <p:cNvPr id="20521" name="TextBox 3"/>
            <p:cNvSpPr txBox="1">
              <a:spLocks noChangeArrowheads="1"/>
            </p:cNvSpPr>
            <p:nvPr/>
          </p:nvSpPr>
          <p:spPr bwMode="auto">
            <a:xfrm>
              <a:off x="5410200" y="1501914"/>
              <a:ext cx="2133600" cy="70788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Two Important </a:t>
              </a:r>
              <a:br>
                <a:rPr lang="en-US" sz="2000" b="1"/>
              </a:br>
              <a:r>
                <a:rPr lang="en-US" sz="2000" b="1"/>
                <a:t>  Components</a:t>
              </a:r>
            </a:p>
          </p:txBody>
        </p:sp>
        <p:cxnSp>
          <p:nvCxnSpPr>
            <p:cNvPr id="15" name="Straight Arrow Connector 14"/>
            <p:cNvCxnSpPr>
              <a:endCxn id="20521" idx="0"/>
            </p:cNvCxnSpPr>
            <p:nvPr/>
          </p:nvCxnSpPr>
          <p:spPr>
            <a:xfrm>
              <a:off x="4629150" y="722531"/>
              <a:ext cx="1847850" cy="77934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523" name="TextBox 43"/>
            <p:cNvSpPr txBox="1">
              <a:spLocks noChangeArrowheads="1"/>
            </p:cNvSpPr>
            <p:nvPr/>
          </p:nvSpPr>
          <p:spPr bwMode="auto">
            <a:xfrm>
              <a:off x="5410200" y="773668"/>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Contains</a:t>
              </a:r>
              <a:endParaRPr lang="en-US"/>
            </a:p>
          </p:txBody>
        </p:sp>
      </p:grpSp>
      <p:grpSp>
        <p:nvGrpSpPr>
          <p:cNvPr id="57" name="Group 56"/>
          <p:cNvGrpSpPr>
            <a:grpSpLocks/>
          </p:cNvGrpSpPr>
          <p:nvPr/>
        </p:nvGrpSpPr>
        <p:grpSpPr bwMode="auto">
          <a:xfrm>
            <a:off x="228600" y="2209800"/>
            <a:ext cx="2057400" cy="1447800"/>
            <a:chOff x="228600" y="2209800"/>
            <a:chExt cx="2057400" cy="1447800"/>
          </a:xfrm>
        </p:grpSpPr>
        <p:sp>
          <p:nvSpPr>
            <p:cNvPr id="20518" name="TextBox 4"/>
            <p:cNvSpPr txBox="1">
              <a:spLocks noChangeArrowheads="1"/>
            </p:cNvSpPr>
            <p:nvPr/>
          </p:nvSpPr>
          <p:spPr bwMode="auto">
            <a:xfrm>
              <a:off x="228600" y="3257490"/>
              <a:ext cx="1752600" cy="400110"/>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Terminology</a:t>
              </a:r>
            </a:p>
          </p:txBody>
        </p:sp>
        <p:cxnSp>
          <p:nvCxnSpPr>
            <p:cNvPr id="18" name="Straight Arrow Connector 17"/>
            <p:cNvCxnSpPr>
              <a:stCxn id="20524" idx="2"/>
              <a:endCxn id="20518" idx="0"/>
            </p:cNvCxnSpPr>
            <p:nvPr/>
          </p:nvCxnSpPr>
          <p:spPr>
            <a:xfrm flipH="1">
              <a:off x="1104900" y="2209800"/>
              <a:ext cx="1181100" cy="104775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520" name="TextBox 44"/>
            <p:cNvSpPr txBox="1">
              <a:spLocks noChangeArrowheads="1"/>
            </p:cNvSpPr>
            <p:nvPr/>
          </p:nvSpPr>
          <p:spPr bwMode="auto">
            <a:xfrm>
              <a:off x="762000" y="2450068"/>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Such as</a:t>
              </a:r>
              <a:endParaRPr lang="en-US"/>
            </a:p>
          </p:txBody>
        </p:sp>
      </p:grpSp>
      <p:grpSp>
        <p:nvGrpSpPr>
          <p:cNvPr id="59" name="Group 58"/>
          <p:cNvGrpSpPr>
            <a:grpSpLocks/>
          </p:cNvGrpSpPr>
          <p:nvPr/>
        </p:nvGrpSpPr>
        <p:grpSpPr bwMode="auto">
          <a:xfrm>
            <a:off x="2286000" y="2209800"/>
            <a:ext cx="1524000" cy="1447800"/>
            <a:chOff x="2286000" y="2209800"/>
            <a:chExt cx="1524000" cy="1447800"/>
          </a:xfrm>
        </p:grpSpPr>
        <p:sp>
          <p:nvSpPr>
            <p:cNvPr id="20515" name="TextBox 5"/>
            <p:cNvSpPr txBox="1">
              <a:spLocks noChangeArrowheads="1"/>
            </p:cNvSpPr>
            <p:nvPr/>
          </p:nvSpPr>
          <p:spPr bwMode="auto">
            <a:xfrm>
              <a:off x="2590800" y="3257490"/>
              <a:ext cx="914400" cy="400110"/>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Ideas</a:t>
              </a:r>
            </a:p>
          </p:txBody>
        </p:sp>
        <p:cxnSp>
          <p:nvCxnSpPr>
            <p:cNvPr id="20" name="Straight Arrow Connector 19"/>
            <p:cNvCxnSpPr>
              <a:stCxn id="20524" idx="2"/>
              <a:endCxn id="20515" idx="0"/>
            </p:cNvCxnSpPr>
            <p:nvPr/>
          </p:nvCxnSpPr>
          <p:spPr>
            <a:xfrm>
              <a:off x="2286000" y="2209800"/>
              <a:ext cx="762000" cy="104775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517" name="TextBox 45"/>
            <p:cNvSpPr txBox="1">
              <a:spLocks noChangeArrowheads="1"/>
            </p:cNvSpPr>
            <p:nvPr/>
          </p:nvSpPr>
          <p:spPr bwMode="auto">
            <a:xfrm>
              <a:off x="2667000" y="2438400"/>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Such as</a:t>
              </a:r>
              <a:endParaRPr lang="en-US"/>
            </a:p>
          </p:txBody>
        </p:sp>
      </p:grpSp>
      <p:grpSp>
        <p:nvGrpSpPr>
          <p:cNvPr id="63" name="Group 62"/>
          <p:cNvGrpSpPr>
            <a:grpSpLocks/>
          </p:cNvGrpSpPr>
          <p:nvPr/>
        </p:nvGrpSpPr>
        <p:grpSpPr bwMode="auto">
          <a:xfrm>
            <a:off x="4876800" y="2209800"/>
            <a:ext cx="1524000" cy="1622425"/>
            <a:chOff x="4876800" y="2209800"/>
            <a:chExt cx="1524000" cy="1622286"/>
          </a:xfrm>
        </p:grpSpPr>
        <p:sp>
          <p:nvSpPr>
            <p:cNvPr id="20512" name="TextBox 6"/>
            <p:cNvSpPr txBox="1">
              <a:spLocks noChangeArrowheads="1"/>
            </p:cNvSpPr>
            <p:nvPr/>
          </p:nvSpPr>
          <p:spPr bwMode="auto">
            <a:xfrm>
              <a:off x="4876800" y="3124200"/>
              <a:ext cx="990600" cy="70788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 </a:t>
              </a:r>
              <a:r>
                <a:rPr lang="en-US" sz="2000" b="1"/>
                <a:t>Major </a:t>
              </a:r>
              <a:br>
                <a:rPr lang="en-US" sz="2000" b="1"/>
              </a:br>
              <a:r>
                <a:rPr lang="en-US" sz="2000" b="1"/>
                <a:t>Topics</a:t>
              </a:r>
            </a:p>
          </p:txBody>
        </p:sp>
        <p:cxnSp>
          <p:nvCxnSpPr>
            <p:cNvPr id="29" name="Straight Arrow Connector 28"/>
            <p:cNvCxnSpPr>
              <a:endCxn id="20512" idx="0"/>
            </p:cNvCxnSpPr>
            <p:nvPr/>
          </p:nvCxnSpPr>
          <p:spPr>
            <a:xfrm flipH="1">
              <a:off x="5372100" y="2209800"/>
              <a:ext cx="1028700" cy="914322"/>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514" name="TextBox 46"/>
            <p:cNvSpPr txBox="1">
              <a:spLocks noChangeArrowheads="1"/>
            </p:cNvSpPr>
            <p:nvPr/>
          </p:nvSpPr>
          <p:spPr bwMode="auto">
            <a:xfrm>
              <a:off x="5029200" y="2373868"/>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One is</a:t>
              </a:r>
              <a:endParaRPr lang="en-US"/>
            </a:p>
          </p:txBody>
        </p:sp>
      </p:grpSp>
      <p:grpSp>
        <p:nvGrpSpPr>
          <p:cNvPr id="65" name="Group 64"/>
          <p:cNvGrpSpPr>
            <a:grpSpLocks/>
          </p:cNvGrpSpPr>
          <p:nvPr/>
        </p:nvGrpSpPr>
        <p:grpSpPr bwMode="auto">
          <a:xfrm>
            <a:off x="6400800" y="2209800"/>
            <a:ext cx="1981200" cy="1622425"/>
            <a:chOff x="6400800" y="2209800"/>
            <a:chExt cx="1981200" cy="1622286"/>
          </a:xfrm>
        </p:grpSpPr>
        <p:sp>
          <p:nvSpPr>
            <p:cNvPr id="20509" name="TextBox 7"/>
            <p:cNvSpPr txBox="1">
              <a:spLocks noChangeArrowheads="1"/>
            </p:cNvSpPr>
            <p:nvPr/>
          </p:nvSpPr>
          <p:spPr bwMode="auto">
            <a:xfrm>
              <a:off x="6858000" y="3124200"/>
              <a:ext cx="1219200" cy="707886"/>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Linking</a:t>
              </a:r>
              <a:br>
                <a:rPr lang="en-US" sz="2000" b="1"/>
              </a:br>
              <a:r>
                <a:rPr lang="en-US" sz="2000" b="1"/>
                <a:t>Words</a:t>
              </a:r>
            </a:p>
          </p:txBody>
        </p:sp>
        <p:cxnSp>
          <p:nvCxnSpPr>
            <p:cNvPr id="33" name="Straight Arrow Connector 32"/>
            <p:cNvCxnSpPr>
              <a:endCxn id="20509" idx="0"/>
            </p:cNvCxnSpPr>
            <p:nvPr/>
          </p:nvCxnSpPr>
          <p:spPr>
            <a:xfrm>
              <a:off x="6400800" y="2209800"/>
              <a:ext cx="1066800" cy="914322"/>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511" name="TextBox 47"/>
            <p:cNvSpPr txBox="1">
              <a:spLocks noChangeArrowheads="1"/>
            </p:cNvSpPr>
            <p:nvPr/>
          </p:nvSpPr>
          <p:spPr bwMode="auto">
            <a:xfrm>
              <a:off x="6934200" y="23622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The other is</a:t>
              </a:r>
              <a:endParaRPr lang="en-US"/>
            </a:p>
          </p:txBody>
        </p:sp>
      </p:grpSp>
      <p:grpSp>
        <p:nvGrpSpPr>
          <p:cNvPr id="61" name="Group 60"/>
          <p:cNvGrpSpPr>
            <a:grpSpLocks/>
          </p:cNvGrpSpPr>
          <p:nvPr/>
        </p:nvGrpSpPr>
        <p:grpSpPr bwMode="auto">
          <a:xfrm>
            <a:off x="152400" y="3657600"/>
            <a:ext cx="2209800" cy="2435225"/>
            <a:chOff x="152400" y="3657600"/>
            <a:chExt cx="2209800" cy="2435424"/>
          </a:xfrm>
        </p:grpSpPr>
        <p:cxnSp>
          <p:nvCxnSpPr>
            <p:cNvPr id="36" name="Straight Arrow Connector 35"/>
            <p:cNvCxnSpPr/>
            <p:nvPr/>
          </p:nvCxnSpPr>
          <p:spPr>
            <a:xfrm>
              <a:off x="1066800" y="3657600"/>
              <a:ext cx="0" cy="1419341"/>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507" name="TextBox 8"/>
            <p:cNvSpPr txBox="1">
              <a:spLocks noChangeArrowheads="1"/>
            </p:cNvSpPr>
            <p:nvPr/>
          </p:nvSpPr>
          <p:spPr bwMode="auto">
            <a:xfrm>
              <a:off x="152400" y="5077361"/>
              <a:ext cx="2209800" cy="1015663"/>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Integrating new information into prior knowledge</a:t>
              </a:r>
            </a:p>
          </p:txBody>
        </p:sp>
        <p:sp>
          <p:nvSpPr>
            <p:cNvPr id="20508" name="TextBox 48"/>
            <p:cNvSpPr txBox="1">
              <a:spLocks noChangeArrowheads="1"/>
            </p:cNvSpPr>
            <p:nvPr/>
          </p:nvSpPr>
          <p:spPr bwMode="auto">
            <a:xfrm>
              <a:off x="381000" y="4050268"/>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 For</a:t>
              </a:r>
              <a:endParaRPr lang="en-US"/>
            </a:p>
          </p:txBody>
        </p:sp>
      </p:grpSp>
      <p:grpSp>
        <p:nvGrpSpPr>
          <p:cNvPr id="62" name="Group 61"/>
          <p:cNvGrpSpPr>
            <a:grpSpLocks/>
          </p:cNvGrpSpPr>
          <p:nvPr/>
        </p:nvGrpSpPr>
        <p:grpSpPr bwMode="auto">
          <a:xfrm>
            <a:off x="2286000" y="3657600"/>
            <a:ext cx="2362200" cy="2743200"/>
            <a:chOff x="2286000" y="3657600"/>
            <a:chExt cx="2362200" cy="2743200"/>
          </a:xfrm>
        </p:grpSpPr>
        <p:cxnSp>
          <p:nvCxnSpPr>
            <p:cNvPr id="38" name="Straight Arrow Connector 37"/>
            <p:cNvCxnSpPr/>
            <p:nvPr/>
          </p:nvCxnSpPr>
          <p:spPr>
            <a:xfrm>
              <a:off x="2971800" y="3657600"/>
              <a:ext cx="0" cy="141922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504" name="TextBox 9"/>
            <p:cNvSpPr txBox="1">
              <a:spLocks noChangeArrowheads="1"/>
            </p:cNvSpPr>
            <p:nvPr/>
          </p:nvSpPr>
          <p:spPr bwMode="auto">
            <a:xfrm>
              <a:off x="2514600" y="5077361"/>
              <a:ext cx="2133600" cy="1323439"/>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Explain</a:t>
              </a:r>
              <a:br>
                <a:rPr lang="en-US" sz="2000" b="1"/>
              </a:br>
              <a:r>
                <a:rPr lang="en-US" sz="2000" b="1"/>
                <a:t>relationships</a:t>
              </a:r>
              <a:br>
                <a:rPr lang="en-US" sz="2000" b="1"/>
              </a:br>
              <a:r>
                <a:rPr lang="en-US" sz="2000" b="1"/>
                <a:t>between </a:t>
              </a:r>
              <a:br>
                <a:rPr lang="en-US" sz="2000" b="1"/>
              </a:br>
              <a:r>
                <a:rPr lang="en-US" sz="2000" b="1"/>
                <a:t>topics/concepts</a:t>
              </a:r>
            </a:p>
          </p:txBody>
        </p:sp>
        <p:sp>
          <p:nvSpPr>
            <p:cNvPr id="20505" name="TextBox 49"/>
            <p:cNvSpPr txBox="1">
              <a:spLocks noChangeArrowheads="1"/>
            </p:cNvSpPr>
            <p:nvPr/>
          </p:nvSpPr>
          <p:spPr bwMode="auto">
            <a:xfrm>
              <a:off x="2286000" y="4038600"/>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That</a:t>
              </a:r>
              <a:endParaRPr lang="en-US"/>
            </a:p>
          </p:txBody>
        </p:sp>
      </p:grpSp>
      <p:grpSp>
        <p:nvGrpSpPr>
          <p:cNvPr id="64" name="Group 63"/>
          <p:cNvGrpSpPr>
            <a:grpSpLocks/>
          </p:cNvGrpSpPr>
          <p:nvPr/>
        </p:nvGrpSpPr>
        <p:grpSpPr bwMode="auto">
          <a:xfrm>
            <a:off x="4419600" y="3810000"/>
            <a:ext cx="2133600" cy="1676400"/>
            <a:chOff x="4419600" y="3810000"/>
            <a:chExt cx="2133600" cy="1676400"/>
          </a:xfrm>
        </p:grpSpPr>
        <p:sp>
          <p:nvSpPr>
            <p:cNvPr id="20500" name="TextBox 11"/>
            <p:cNvSpPr txBox="1">
              <a:spLocks noChangeArrowheads="1"/>
            </p:cNvSpPr>
            <p:nvPr/>
          </p:nvSpPr>
          <p:spPr bwMode="auto">
            <a:xfrm>
              <a:off x="4876800" y="5086290"/>
              <a:ext cx="1676400" cy="400110"/>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Subtopics</a:t>
              </a:r>
            </a:p>
          </p:txBody>
        </p:sp>
        <p:cxnSp>
          <p:nvCxnSpPr>
            <p:cNvPr id="39" name="Straight Arrow Connector 38"/>
            <p:cNvCxnSpPr/>
            <p:nvPr/>
          </p:nvCxnSpPr>
          <p:spPr>
            <a:xfrm>
              <a:off x="5410200" y="3810000"/>
              <a:ext cx="0" cy="127635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502" name="TextBox 50"/>
            <p:cNvSpPr txBox="1">
              <a:spLocks noChangeArrowheads="1"/>
            </p:cNvSpPr>
            <p:nvPr/>
          </p:nvSpPr>
          <p:spPr bwMode="auto">
            <a:xfrm>
              <a:off x="4419600" y="3962400"/>
              <a:ext cx="99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  That </a:t>
              </a:r>
              <a:br>
                <a:rPr lang="en-US">
                  <a:solidFill>
                    <a:schemeClr val="bg1"/>
                  </a:solidFill>
                </a:rPr>
              </a:br>
              <a:r>
                <a:rPr lang="en-US">
                  <a:solidFill>
                    <a:schemeClr val="bg1"/>
                  </a:solidFill>
                </a:rPr>
                <a:t>Branch </a:t>
              </a:r>
              <a:br>
                <a:rPr lang="en-US">
                  <a:solidFill>
                    <a:schemeClr val="bg1"/>
                  </a:solidFill>
                </a:rPr>
              </a:br>
              <a:r>
                <a:rPr lang="en-US">
                  <a:solidFill>
                    <a:schemeClr val="bg1"/>
                  </a:solidFill>
                </a:rPr>
                <a:t>    to</a:t>
              </a:r>
              <a:endParaRPr lang="en-US"/>
            </a:p>
          </p:txBody>
        </p:sp>
      </p:grpSp>
      <p:grpSp>
        <p:nvGrpSpPr>
          <p:cNvPr id="66" name="Group 65"/>
          <p:cNvGrpSpPr>
            <a:grpSpLocks/>
          </p:cNvGrpSpPr>
          <p:nvPr/>
        </p:nvGrpSpPr>
        <p:grpSpPr bwMode="auto">
          <a:xfrm>
            <a:off x="6705600" y="3810000"/>
            <a:ext cx="2209800" cy="2590800"/>
            <a:chOff x="6705600" y="3810000"/>
            <a:chExt cx="2209800" cy="2590800"/>
          </a:xfrm>
        </p:grpSpPr>
        <p:sp>
          <p:nvSpPr>
            <p:cNvPr id="20497" name="TextBox 10"/>
            <p:cNvSpPr txBox="1">
              <a:spLocks noChangeArrowheads="1"/>
            </p:cNvSpPr>
            <p:nvPr/>
          </p:nvSpPr>
          <p:spPr bwMode="auto">
            <a:xfrm>
              <a:off x="6781800" y="5077361"/>
              <a:ext cx="2133600" cy="1323439"/>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Decribe</a:t>
              </a:r>
              <a:br>
                <a:rPr lang="en-US" sz="2000" b="1"/>
              </a:br>
              <a:r>
                <a:rPr lang="en-US" sz="2000" b="1"/>
                <a:t>relationships between</a:t>
              </a:r>
              <a:br>
                <a:rPr lang="en-US" sz="2000" b="1"/>
              </a:br>
              <a:r>
                <a:rPr lang="en-US" sz="2000" b="1"/>
                <a:t>topics/concepts</a:t>
              </a:r>
            </a:p>
          </p:txBody>
        </p:sp>
        <p:cxnSp>
          <p:nvCxnSpPr>
            <p:cNvPr id="41" name="Straight Arrow Connector 40"/>
            <p:cNvCxnSpPr/>
            <p:nvPr/>
          </p:nvCxnSpPr>
          <p:spPr>
            <a:xfrm>
              <a:off x="7391400" y="3810000"/>
              <a:ext cx="0" cy="127635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499" name="TextBox 51"/>
            <p:cNvSpPr txBox="1">
              <a:spLocks noChangeArrowheads="1"/>
            </p:cNvSpPr>
            <p:nvPr/>
          </p:nvSpPr>
          <p:spPr bwMode="auto">
            <a:xfrm>
              <a:off x="6705600" y="4114800"/>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That</a:t>
              </a:r>
              <a:endParaRPr lang="en-US"/>
            </a:p>
          </p:txBody>
        </p:sp>
      </p:grpSp>
      <p:sp>
        <p:nvSpPr>
          <p:cNvPr id="3" name="Bent-Up Arrow 2"/>
          <p:cNvSpPr/>
          <p:nvPr/>
        </p:nvSpPr>
        <p:spPr>
          <a:xfrm flipH="1">
            <a:off x="5562600" y="5486400"/>
            <a:ext cx="1219200" cy="655638"/>
          </a:xfrm>
          <a:prstGeom prst="bentUp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Bent-Up Arrow 43"/>
          <p:cNvSpPr/>
          <p:nvPr/>
        </p:nvSpPr>
        <p:spPr>
          <a:xfrm flipH="1">
            <a:off x="990600" y="6096000"/>
            <a:ext cx="1524000" cy="228600"/>
          </a:xfrm>
          <a:prstGeom prst="bentUp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789160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750"/>
                                        <p:tgtEl>
                                          <p:spTgt spid="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dissolve">
                                      <p:cBhvr>
                                        <p:cTn id="17" dur="500"/>
                                        <p:tgtEl>
                                          <p:spTgt spid="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dissolv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dissolv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dissolve">
                                      <p:cBhvr>
                                        <p:cTn id="36" dur="75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dissolve">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dissolve">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dissolve">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dissolve">
                                      <p:cBhvr>
                                        <p:cTn id="56" dur="5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05000" y="1906012"/>
            <a:ext cx="5181600" cy="3046988"/>
          </a:xfrm>
          <a:prstGeom prst="rect">
            <a:avLst/>
          </a:prstGeom>
          <a:noFill/>
        </p:spPr>
        <p:txBody>
          <a:bodyPr wrap="square" rtlCol="0">
            <a:spAutoFit/>
          </a:bodyPr>
          <a:lstStyle/>
          <a:p>
            <a:pPr algn="ctr"/>
            <a:r>
              <a:rPr lang="en-US" sz="9600" b="1" i="1" dirty="0" smtClean="0">
                <a:solidFill>
                  <a:srgbClr val="0000FF"/>
                </a:solidFill>
                <a:latin typeface="Times New Roman" pitchFamily="18" charset="0"/>
                <a:cs typeface="Times New Roman" pitchFamily="18" charset="0"/>
              </a:rPr>
              <a:t>Concept: Age</a:t>
            </a:r>
            <a:endParaRPr lang="en-US" sz="9600" b="1"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4033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219200" y="889337"/>
            <a:ext cx="6781800" cy="1015663"/>
          </a:xfrm>
          <a:prstGeom prst="rect">
            <a:avLst/>
          </a:prstGeom>
          <a:solidFill>
            <a:schemeClr val="bg1"/>
          </a:solidFill>
          <a:ln w="57150">
            <a:solidFill>
              <a:srgbClr val="0000FF"/>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0" b="1" i="1" dirty="0" err="1" smtClean="0">
                <a:solidFill>
                  <a:srgbClr val="0000FF"/>
                </a:solidFill>
                <a:latin typeface="Times New Roman" pitchFamily="18" charset="0"/>
                <a:cs typeface="Times New Roman" pitchFamily="18" charset="0"/>
              </a:rPr>
              <a:t>CmH’s</a:t>
            </a:r>
            <a:r>
              <a:rPr lang="en-US" sz="6000" b="1" i="1" dirty="0" smtClean="0">
                <a:solidFill>
                  <a:srgbClr val="0000FF"/>
                </a:solidFill>
                <a:latin typeface="Times New Roman" pitchFamily="18" charset="0"/>
                <a:cs typeface="Times New Roman" pitchFamily="18" charset="0"/>
              </a:rPr>
              <a:t> Date </a:t>
            </a:r>
            <a:r>
              <a:rPr lang="en-US" sz="6000" b="1" i="1" dirty="0">
                <a:solidFill>
                  <a:srgbClr val="0000FF"/>
                </a:solidFill>
                <a:latin typeface="Times New Roman" pitchFamily="18" charset="0"/>
                <a:cs typeface="Times New Roman" pitchFamily="18" charset="0"/>
              </a:rPr>
              <a:t>of Birth</a:t>
            </a:r>
          </a:p>
        </p:txBody>
      </p:sp>
      <p:sp>
        <p:nvSpPr>
          <p:cNvPr id="3" name="TextBox 2"/>
          <p:cNvSpPr txBox="1">
            <a:spLocks noChangeArrowheads="1"/>
          </p:cNvSpPr>
          <p:nvPr/>
        </p:nvSpPr>
        <p:spPr bwMode="auto">
          <a:xfrm>
            <a:off x="1066800" y="2667000"/>
            <a:ext cx="7010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800" b="1" dirty="0">
                <a:solidFill>
                  <a:srgbClr val="0000FF"/>
                </a:solidFill>
                <a:latin typeface="Times New Roman" pitchFamily="18" charset="0"/>
                <a:cs typeface="Times New Roman" pitchFamily="18" charset="0"/>
              </a:rPr>
              <a:t>April 22, 1936</a:t>
            </a:r>
          </a:p>
        </p:txBody>
      </p:sp>
      <p:sp>
        <p:nvSpPr>
          <p:cNvPr id="4" name="TextBox 3"/>
          <p:cNvSpPr txBox="1">
            <a:spLocks noChangeArrowheads="1"/>
          </p:cNvSpPr>
          <p:nvPr/>
        </p:nvSpPr>
        <p:spPr bwMode="auto">
          <a:xfrm>
            <a:off x="609600" y="4495800"/>
            <a:ext cx="8153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800" b="1" dirty="0" smtClean="0">
                <a:solidFill>
                  <a:srgbClr val="0000FF"/>
                </a:solidFill>
                <a:latin typeface="Times New Roman" pitchFamily="18" charset="0"/>
                <a:cs typeface="Times New Roman" pitchFamily="18" charset="0"/>
              </a:rPr>
              <a:t>77 </a:t>
            </a:r>
            <a:r>
              <a:rPr lang="en-US" sz="6000" b="1" dirty="0" smtClean="0">
                <a:solidFill>
                  <a:srgbClr val="0000FF"/>
                </a:solidFill>
                <a:latin typeface="Times New Roman" pitchFamily="18" charset="0"/>
                <a:cs typeface="Times New Roman" pitchFamily="18" charset="0"/>
              </a:rPr>
              <a:t>years </a:t>
            </a:r>
            <a:r>
              <a:rPr lang="en-US" sz="6000" b="1" dirty="0">
                <a:solidFill>
                  <a:srgbClr val="0000FF"/>
                </a:solidFill>
                <a:latin typeface="Times New Roman" pitchFamily="18" charset="0"/>
                <a:cs typeface="Times New Roman" pitchFamily="18" charset="0"/>
              </a:rPr>
              <a:t>&amp;</a:t>
            </a:r>
            <a:r>
              <a:rPr lang="en-US" sz="6600" b="1" dirty="0">
                <a:solidFill>
                  <a:srgbClr val="0000FF"/>
                </a:solidFill>
                <a:latin typeface="Times New Roman" pitchFamily="18" charset="0"/>
                <a:cs typeface="Times New Roman" pitchFamily="18" charset="0"/>
              </a:rPr>
              <a:t> </a:t>
            </a:r>
            <a:r>
              <a:rPr lang="en-US" sz="8800" b="1" dirty="0" smtClean="0">
                <a:solidFill>
                  <a:srgbClr val="0000FF"/>
                </a:solidFill>
                <a:latin typeface="Times New Roman" pitchFamily="18" charset="0"/>
                <a:cs typeface="Times New Roman" pitchFamily="18" charset="0"/>
              </a:rPr>
              <a:t>5</a:t>
            </a:r>
            <a:r>
              <a:rPr lang="en-US" sz="8000" b="1" dirty="0" smtClean="0">
                <a:solidFill>
                  <a:srgbClr val="0000FF"/>
                </a:solidFill>
                <a:latin typeface="Times New Roman" pitchFamily="18" charset="0"/>
                <a:cs typeface="Times New Roman" pitchFamily="18" charset="0"/>
              </a:rPr>
              <a:t>+</a:t>
            </a:r>
            <a:r>
              <a:rPr lang="en-US" sz="6000" b="1" dirty="0" smtClean="0">
                <a:solidFill>
                  <a:srgbClr val="0000FF"/>
                </a:solidFill>
                <a:latin typeface="Times New Roman" pitchFamily="18" charset="0"/>
                <a:cs typeface="Times New Roman" pitchFamily="18" charset="0"/>
              </a:rPr>
              <a:t>months</a:t>
            </a:r>
            <a:endParaRPr lang="en-US" sz="6000" b="1"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59639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75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25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05000" y="1906012"/>
            <a:ext cx="5181600" cy="3046988"/>
          </a:xfrm>
          <a:prstGeom prst="rect">
            <a:avLst/>
          </a:prstGeom>
          <a:noFill/>
        </p:spPr>
        <p:txBody>
          <a:bodyPr wrap="square" rtlCol="0">
            <a:spAutoFit/>
          </a:bodyPr>
          <a:lstStyle/>
          <a:p>
            <a:pPr algn="ctr"/>
            <a:r>
              <a:rPr lang="en-US" sz="9600" b="1" i="1" dirty="0" smtClean="0">
                <a:solidFill>
                  <a:srgbClr val="0000FF"/>
                </a:solidFill>
                <a:latin typeface="Times New Roman" pitchFamily="18" charset="0"/>
                <a:cs typeface="Times New Roman" pitchFamily="18" charset="0"/>
              </a:rPr>
              <a:t>Concept: Age</a:t>
            </a:r>
            <a:endParaRPr lang="en-US" sz="9600" b="1"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427531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762000" y="838200"/>
            <a:ext cx="7772400" cy="5632311"/>
          </a:xfrm>
          <a:prstGeom prst="rect">
            <a:avLst/>
          </a:prstGeom>
          <a:noFill/>
        </p:spPr>
        <p:txBody>
          <a:bodyPr wrap="square" rtlCol="0">
            <a:spAutoFit/>
          </a:bodyPr>
          <a:lstStyle/>
          <a:p>
            <a:r>
              <a:rPr lang="en-US" b="1" i="1" dirty="0" smtClean="0"/>
              <a:t>	</a:t>
            </a:r>
            <a:r>
              <a:rPr lang="en-US" b="1" i="1" dirty="0" smtClean="0">
                <a:solidFill>
                  <a:schemeClr val="bg1"/>
                </a:solidFill>
              </a:rPr>
              <a:t>Chronological </a:t>
            </a:r>
            <a:r>
              <a:rPr lang="en-US" b="1" i="1" dirty="0">
                <a:solidFill>
                  <a:schemeClr val="bg1"/>
                </a:solidFill>
              </a:rPr>
              <a:t>age</a:t>
            </a:r>
            <a:r>
              <a:rPr lang="en-US" dirty="0">
                <a:solidFill>
                  <a:schemeClr val="bg1"/>
                </a:solidFill>
              </a:rPr>
              <a:t> is the number of years that have elapsed since birth. However, time is a crude index of experience and does not cause anything. Moreover, just as there are different domains of development, there are different ways of thinking about age. </a:t>
            </a:r>
            <a:r>
              <a:rPr lang="en-US" dirty="0" smtClean="0">
                <a:solidFill>
                  <a:schemeClr val="bg1"/>
                </a:solidFill>
              </a:rPr>
              <a:t/>
            </a:r>
            <a:br>
              <a:rPr lang="en-US" dirty="0" smtClean="0">
                <a:solidFill>
                  <a:schemeClr val="bg1"/>
                </a:solidFill>
              </a:rPr>
            </a:br>
            <a:r>
              <a:rPr lang="en-US" dirty="0" smtClean="0">
                <a:solidFill>
                  <a:schemeClr val="bg1"/>
                </a:solidFill>
              </a:rPr>
              <a:t>	</a:t>
            </a:r>
            <a:r>
              <a:rPr lang="en-US" b="1" i="1" dirty="0" smtClean="0">
                <a:solidFill>
                  <a:schemeClr val="bg1"/>
                </a:solidFill>
              </a:rPr>
              <a:t>Biological </a:t>
            </a:r>
            <a:r>
              <a:rPr lang="en-US" b="1" i="1" dirty="0">
                <a:solidFill>
                  <a:schemeClr val="bg1"/>
                </a:solidFill>
              </a:rPr>
              <a:t>age</a:t>
            </a:r>
            <a:r>
              <a:rPr lang="en-US" dirty="0">
                <a:solidFill>
                  <a:schemeClr val="bg1"/>
                </a:solidFill>
              </a:rPr>
              <a:t> is a person’s age in terms of the functional capacities of a person’s vital organs. One person’s vital capacities may be better or worse than the vital capacities of others of the same chronological age. The younger a person’s biological age, the longer that person is expected to live, regardless of chronological age. </a:t>
            </a:r>
            <a:r>
              <a:rPr lang="en-US" dirty="0" smtClean="0">
                <a:solidFill>
                  <a:schemeClr val="bg1"/>
                </a:solidFill>
              </a:rPr>
              <a:t/>
            </a:r>
            <a:br>
              <a:rPr lang="en-US" dirty="0" smtClean="0">
                <a:solidFill>
                  <a:schemeClr val="bg1"/>
                </a:solidFill>
              </a:rPr>
            </a:br>
            <a:r>
              <a:rPr lang="en-US" dirty="0" smtClean="0">
                <a:solidFill>
                  <a:schemeClr val="bg1"/>
                </a:solidFill>
              </a:rPr>
              <a:t>	</a:t>
            </a:r>
            <a:r>
              <a:rPr lang="en-US" b="1" i="1" dirty="0" smtClean="0">
                <a:solidFill>
                  <a:schemeClr val="bg1"/>
                </a:solidFill>
              </a:rPr>
              <a:t>Psychological </a:t>
            </a:r>
            <a:r>
              <a:rPr lang="en-US" b="1" i="1" dirty="0">
                <a:solidFill>
                  <a:schemeClr val="bg1"/>
                </a:solidFill>
              </a:rPr>
              <a:t>age</a:t>
            </a:r>
            <a:r>
              <a:rPr lang="en-US" i="1" dirty="0">
                <a:solidFill>
                  <a:schemeClr val="bg1"/>
                </a:solidFill>
              </a:rPr>
              <a:t> </a:t>
            </a:r>
            <a:r>
              <a:rPr lang="en-US" dirty="0">
                <a:solidFill>
                  <a:schemeClr val="bg1"/>
                </a:solidFill>
              </a:rPr>
              <a:t>is an individual’s adaptive cognitive capacities compared with other individuals of the same chronological age. Older adults, who continue to learn, are more flexible, motivated, in control of their emotions, and think more clearly than their chronological age-mates who do not continue to learn. </a:t>
            </a:r>
            <a:r>
              <a:rPr lang="en-US" dirty="0" smtClean="0">
                <a:solidFill>
                  <a:schemeClr val="bg1"/>
                </a:solidFill>
              </a:rPr>
              <a:t/>
            </a:r>
            <a:br>
              <a:rPr lang="en-US" dirty="0" smtClean="0">
                <a:solidFill>
                  <a:schemeClr val="bg1"/>
                </a:solidFill>
              </a:rPr>
            </a:br>
            <a:r>
              <a:rPr lang="en-US" dirty="0" smtClean="0">
                <a:solidFill>
                  <a:schemeClr val="bg1"/>
                </a:solidFill>
              </a:rPr>
              <a:t>	</a:t>
            </a:r>
            <a:r>
              <a:rPr lang="en-US" b="1" i="1" dirty="0" smtClean="0">
                <a:solidFill>
                  <a:schemeClr val="bg1"/>
                </a:solidFill>
              </a:rPr>
              <a:t>Social </a:t>
            </a:r>
            <a:r>
              <a:rPr lang="en-US" b="1" i="1" dirty="0">
                <a:solidFill>
                  <a:schemeClr val="bg1"/>
                </a:solidFill>
              </a:rPr>
              <a:t>age</a:t>
            </a:r>
            <a:r>
              <a:rPr lang="en-US" dirty="0">
                <a:solidFill>
                  <a:schemeClr val="bg1"/>
                </a:solidFill>
              </a:rPr>
              <a:t> refers to the extent to which one’s behavior is consistent with one’s social roles and expectations compared with others </a:t>
            </a:r>
            <a:r>
              <a:rPr lang="en-US" dirty="0" smtClean="0">
                <a:solidFill>
                  <a:schemeClr val="bg1"/>
                </a:solidFill>
              </a:rPr>
              <a:t/>
            </a:r>
            <a:br>
              <a:rPr lang="en-US" dirty="0" smtClean="0">
                <a:solidFill>
                  <a:schemeClr val="bg1"/>
                </a:solidFill>
              </a:rPr>
            </a:br>
            <a:r>
              <a:rPr lang="en-US" dirty="0" smtClean="0">
                <a:solidFill>
                  <a:schemeClr val="bg1"/>
                </a:solidFill>
              </a:rPr>
              <a:t>of </a:t>
            </a:r>
            <a:r>
              <a:rPr lang="en-US" dirty="0">
                <a:solidFill>
                  <a:schemeClr val="bg1"/>
                </a:solidFill>
              </a:rPr>
              <a:t>the same chronological age. Consider the role of “mother” and the behaviors that accompany that role. When predicting an adult woman’s behavior, it would be more important to know that she is the mother of a child, 3-years-of-age, than to know than to know her chronological age.</a:t>
            </a:r>
          </a:p>
        </p:txBody>
      </p:sp>
      <p:sp>
        <p:nvSpPr>
          <p:cNvPr id="3" name="Rectangle 2"/>
          <p:cNvSpPr/>
          <p:nvPr/>
        </p:nvSpPr>
        <p:spPr>
          <a:xfrm>
            <a:off x="3048000" y="177225"/>
            <a:ext cx="3124200" cy="584775"/>
          </a:xfrm>
          <a:prstGeom prst="rect">
            <a:avLst/>
          </a:prstGeom>
          <a:ln w="76200">
            <a:noFill/>
          </a:ln>
        </p:spPr>
        <p:txBody>
          <a:bodyPr wrap="square">
            <a:spAutoFit/>
          </a:bodyPr>
          <a:lstStyle/>
          <a:p>
            <a:pPr>
              <a:defRPr/>
            </a:pP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Concepts of Age</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extBox 1"/>
          <p:cNvSpPr txBox="1"/>
          <p:nvPr/>
        </p:nvSpPr>
        <p:spPr>
          <a:xfrm>
            <a:off x="1524000" y="3276600"/>
            <a:ext cx="1981200" cy="369332"/>
          </a:xfrm>
          <a:prstGeom prst="rect">
            <a:avLst/>
          </a:prstGeom>
          <a:solidFill>
            <a:schemeClr val="tx1"/>
          </a:solidFill>
          <a:ln>
            <a:solidFill>
              <a:schemeClr val="tx1"/>
            </a:solidFill>
          </a:ln>
        </p:spPr>
        <p:txBody>
          <a:bodyPr wrap="square" rtlCol="0">
            <a:spAutoFit/>
          </a:bodyPr>
          <a:lstStyle/>
          <a:p>
            <a:r>
              <a:rPr lang="en-US" b="1" i="1" dirty="0" smtClean="0">
                <a:solidFill>
                  <a:srgbClr val="FFFF00"/>
                </a:solidFill>
              </a:rPr>
              <a:t> Psychological age </a:t>
            </a:r>
            <a:endParaRPr lang="en-US" b="1" i="1" dirty="0">
              <a:solidFill>
                <a:srgbClr val="FFFF00"/>
              </a:solidFill>
            </a:endParaRPr>
          </a:p>
        </p:txBody>
      </p:sp>
      <p:sp>
        <p:nvSpPr>
          <p:cNvPr id="6" name="TextBox 5"/>
          <p:cNvSpPr txBox="1"/>
          <p:nvPr/>
        </p:nvSpPr>
        <p:spPr>
          <a:xfrm>
            <a:off x="1600200" y="849868"/>
            <a:ext cx="1905000" cy="369332"/>
          </a:xfrm>
          <a:prstGeom prst="rect">
            <a:avLst/>
          </a:prstGeom>
          <a:solidFill>
            <a:schemeClr val="tx1"/>
          </a:solidFill>
          <a:ln>
            <a:solidFill>
              <a:schemeClr val="tx1"/>
            </a:solidFill>
          </a:ln>
        </p:spPr>
        <p:txBody>
          <a:bodyPr wrap="square" rtlCol="0">
            <a:spAutoFit/>
          </a:bodyPr>
          <a:lstStyle/>
          <a:p>
            <a:r>
              <a:rPr lang="en-US" b="1" i="1" dirty="0" smtClean="0">
                <a:solidFill>
                  <a:srgbClr val="FFFF00"/>
                </a:solidFill>
              </a:rPr>
              <a:t>Chronological age</a:t>
            </a:r>
            <a:endParaRPr lang="en-US" b="1" i="1" dirty="0">
              <a:solidFill>
                <a:srgbClr val="FFFF00"/>
              </a:solidFill>
            </a:endParaRPr>
          </a:p>
        </p:txBody>
      </p:sp>
      <p:sp>
        <p:nvSpPr>
          <p:cNvPr id="7" name="TextBox 6"/>
          <p:cNvSpPr txBox="1"/>
          <p:nvPr/>
        </p:nvSpPr>
        <p:spPr>
          <a:xfrm>
            <a:off x="3429000" y="2450068"/>
            <a:ext cx="2971800" cy="369332"/>
          </a:xfrm>
          <a:prstGeom prst="rect">
            <a:avLst/>
          </a:prstGeom>
          <a:solidFill>
            <a:schemeClr val="tx1"/>
          </a:solidFill>
          <a:ln>
            <a:solidFill>
              <a:schemeClr val="tx1"/>
            </a:solidFill>
          </a:ln>
        </p:spPr>
        <p:txBody>
          <a:bodyPr wrap="square" rtlCol="0">
            <a:spAutoFit/>
          </a:bodyPr>
          <a:lstStyle/>
          <a:p>
            <a:r>
              <a:rPr lang="en-US" dirty="0">
                <a:solidFill>
                  <a:srgbClr val="FFFF00"/>
                </a:solidFill>
              </a:rPr>
              <a:t>o</a:t>
            </a:r>
            <a:r>
              <a:rPr lang="en-US" dirty="0" smtClean="0">
                <a:solidFill>
                  <a:srgbClr val="FFFF00"/>
                </a:solidFill>
              </a:rPr>
              <a:t>f the same chronological age</a:t>
            </a:r>
            <a:endParaRPr lang="en-US" dirty="0">
              <a:solidFill>
                <a:srgbClr val="FFFF00"/>
              </a:solidFill>
            </a:endParaRPr>
          </a:p>
        </p:txBody>
      </p:sp>
      <p:sp>
        <p:nvSpPr>
          <p:cNvPr id="8" name="TextBox 7"/>
          <p:cNvSpPr txBox="1"/>
          <p:nvPr/>
        </p:nvSpPr>
        <p:spPr>
          <a:xfrm>
            <a:off x="3810000" y="3593068"/>
            <a:ext cx="2971800" cy="369332"/>
          </a:xfrm>
          <a:prstGeom prst="rect">
            <a:avLst/>
          </a:prstGeom>
          <a:solidFill>
            <a:schemeClr val="tx1"/>
          </a:solidFill>
          <a:ln>
            <a:solidFill>
              <a:schemeClr val="tx1"/>
            </a:solidFill>
          </a:ln>
        </p:spPr>
        <p:txBody>
          <a:bodyPr wrap="square" rtlCol="0">
            <a:spAutoFit/>
          </a:bodyPr>
          <a:lstStyle/>
          <a:p>
            <a:r>
              <a:rPr lang="en-US" dirty="0">
                <a:solidFill>
                  <a:srgbClr val="FFFF00"/>
                </a:solidFill>
              </a:rPr>
              <a:t>o</a:t>
            </a:r>
            <a:r>
              <a:rPr lang="en-US" dirty="0" smtClean="0">
                <a:solidFill>
                  <a:srgbClr val="FFFF00"/>
                </a:solidFill>
              </a:rPr>
              <a:t>f the same chronological age</a:t>
            </a:r>
            <a:endParaRPr lang="en-US" dirty="0">
              <a:solidFill>
                <a:srgbClr val="FFFF00"/>
              </a:solidFill>
            </a:endParaRPr>
          </a:p>
        </p:txBody>
      </p:sp>
      <p:sp>
        <p:nvSpPr>
          <p:cNvPr id="9" name="TextBox 8"/>
          <p:cNvSpPr txBox="1"/>
          <p:nvPr/>
        </p:nvSpPr>
        <p:spPr>
          <a:xfrm>
            <a:off x="685800" y="5269468"/>
            <a:ext cx="2971800" cy="369332"/>
          </a:xfrm>
          <a:prstGeom prst="rect">
            <a:avLst/>
          </a:prstGeom>
          <a:solidFill>
            <a:schemeClr val="tx1"/>
          </a:solidFill>
          <a:ln>
            <a:solidFill>
              <a:schemeClr val="tx1"/>
            </a:solidFill>
          </a:ln>
        </p:spPr>
        <p:txBody>
          <a:bodyPr wrap="square" rtlCol="0">
            <a:spAutoFit/>
          </a:bodyPr>
          <a:lstStyle/>
          <a:p>
            <a:r>
              <a:rPr lang="en-US" dirty="0">
                <a:solidFill>
                  <a:srgbClr val="FFFF00"/>
                </a:solidFill>
              </a:rPr>
              <a:t>o</a:t>
            </a:r>
            <a:r>
              <a:rPr lang="en-US" dirty="0" smtClean="0">
                <a:solidFill>
                  <a:srgbClr val="FFFF00"/>
                </a:solidFill>
              </a:rPr>
              <a:t>f the same chronological age</a:t>
            </a:r>
            <a:endParaRPr lang="en-US" dirty="0">
              <a:solidFill>
                <a:srgbClr val="FFFF00"/>
              </a:solidFill>
            </a:endParaRPr>
          </a:p>
        </p:txBody>
      </p:sp>
    </p:spTree>
    <p:extLst>
      <p:ext uri="{BB962C8B-B14F-4D97-AF65-F5344CB8AC3E}">
        <p14:creationId xmlns:p14="http://schemas.microsoft.com/office/powerpoint/2010/main" val="70590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par>
                          <p:cTn id="18" fill="hold">
                            <p:stCondLst>
                              <p:cond delay="500"/>
                            </p:stCondLst>
                            <p:childTnLst>
                              <p:par>
                                <p:cTn id="19" presetID="9" presetClass="entr" presetSubtype="0" fill="hold" grpId="0"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par>
                          <p:cTn id="22" fill="hold">
                            <p:stCondLst>
                              <p:cond delay="2000"/>
                            </p:stCondLst>
                            <p:childTnLst>
                              <p:par>
                                <p:cTn id="23" presetID="9" presetClass="entr" presetSubtype="0" fill="hold" grpId="0" nodeType="after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1066800" y="144463"/>
            <a:ext cx="7086600" cy="769441"/>
          </a:xfrm>
          <a:prstGeom prst="rect">
            <a:avLst/>
          </a:prstGeom>
          <a:ln w="76200">
            <a:solidFill>
              <a:srgbClr val="0000FF"/>
            </a:solidFill>
          </a:ln>
        </p:spPr>
        <p:txBody>
          <a:bodyPr wrap="square">
            <a:spAutoFit/>
          </a:bodyPr>
          <a:lstStyle/>
          <a:p>
            <a:pPr>
              <a:defRPr/>
            </a:pPr>
            <a:r>
              <a:rPr lang="en-US" sz="4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Concepts of Age: Coherence</a:t>
            </a:r>
            <a:endParaRPr lang="en-US" sz="4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2971800" y="914400"/>
            <a:ext cx="2971800" cy="646113"/>
          </a:xfrm>
          <a:prstGeom prst="rect">
            <a:avLst/>
          </a:prstGeom>
          <a:noFill/>
        </p:spPr>
        <p:txBody>
          <a:bodyPr>
            <a:spAutoFit/>
          </a:bodyPr>
          <a:lstStyle/>
          <a:p>
            <a:pPr>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Chronological</a:t>
            </a:r>
          </a:p>
        </p:txBody>
      </p:sp>
      <p:sp>
        <p:nvSpPr>
          <p:cNvPr id="14" name="TextBox 13"/>
          <p:cNvSpPr txBox="1"/>
          <p:nvPr/>
        </p:nvSpPr>
        <p:spPr>
          <a:xfrm>
            <a:off x="6858000" y="3276600"/>
            <a:ext cx="2286000" cy="646113"/>
          </a:xfrm>
          <a:prstGeom prst="rect">
            <a:avLst/>
          </a:prstGeom>
          <a:noFill/>
        </p:spPr>
        <p:txBody>
          <a:bodyPr>
            <a:spAutoFit/>
          </a:bodyPr>
          <a:lstStyle/>
          <a:p>
            <a:pPr>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Biological</a:t>
            </a:r>
          </a:p>
        </p:txBody>
      </p:sp>
      <p:sp>
        <p:nvSpPr>
          <p:cNvPr id="15" name="TextBox 14"/>
          <p:cNvSpPr txBox="1"/>
          <p:nvPr/>
        </p:nvSpPr>
        <p:spPr>
          <a:xfrm>
            <a:off x="2971800" y="5791200"/>
            <a:ext cx="2895600" cy="646113"/>
          </a:xfrm>
          <a:prstGeom prst="rect">
            <a:avLst/>
          </a:prstGeom>
          <a:noFill/>
        </p:spPr>
        <p:txBody>
          <a:bodyPr>
            <a:spAutoFit/>
          </a:bodyPr>
          <a:lstStyle/>
          <a:p>
            <a:pPr>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Psychological</a:t>
            </a:r>
          </a:p>
        </p:txBody>
      </p:sp>
      <p:sp>
        <p:nvSpPr>
          <p:cNvPr id="16" name="TextBox 15"/>
          <p:cNvSpPr txBox="1"/>
          <p:nvPr/>
        </p:nvSpPr>
        <p:spPr>
          <a:xfrm>
            <a:off x="823912" y="3200400"/>
            <a:ext cx="1462088" cy="646113"/>
          </a:xfrm>
          <a:prstGeom prst="rect">
            <a:avLst/>
          </a:prstGeom>
          <a:noFill/>
        </p:spPr>
        <p:txBody>
          <a:bodyPr>
            <a:spAutoFit/>
          </a:bodyPr>
          <a:lstStyle/>
          <a:p>
            <a:pPr>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Social</a:t>
            </a:r>
          </a:p>
        </p:txBody>
      </p:sp>
      <p:grpSp>
        <p:nvGrpSpPr>
          <p:cNvPr id="7" name="Group 6"/>
          <p:cNvGrpSpPr>
            <a:grpSpLocks/>
          </p:cNvGrpSpPr>
          <p:nvPr/>
        </p:nvGrpSpPr>
        <p:grpSpPr bwMode="auto">
          <a:xfrm>
            <a:off x="4510087" y="1601788"/>
            <a:ext cx="2573970" cy="1903412"/>
            <a:chOff x="4496049" y="1619250"/>
            <a:chExt cx="2573691" cy="1904206"/>
          </a:xfrm>
        </p:grpSpPr>
        <p:cxnSp>
          <p:nvCxnSpPr>
            <p:cNvPr id="3" name="Straight Arrow Connector 2"/>
            <p:cNvCxnSpPr/>
            <p:nvPr/>
          </p:nvCxnSpPr>
          <p:spPr>
            <a:xfrm flipH="1" flipV="1">
              <a:off x="4496049" y="1619250"/>
              <a:ext cx="2285751" cy="1904206"/>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604" name="TextBox 22"/>
            <p:cNvSpPr txBox="1">
              <a:spLocks noChangeArrowheads="1"/>
            </p:cNvSpPr>
            <p:nvPr/>
          </p:nvSpPr>
          <p:spPr bwMode="auto">
            <a:xfrm rot="2356722">
              <a:off x="5469540" y="2716340"/>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i="1" dirty="0">
                  <a:solidFill>
                    <a:srgbClr val="0000FF"/>
                  </a:solidFill>
                  <a:latin typeface="Times New Roman" pitchFamily="18" charset="0"/>
                  <a:cs typeface="Times New Roman" pitchFamily="18" charset="0"/>
                </a:rPr>
                <a:t>Referenced </a:t>
              </a:r>
              <a:r>
                <a:rPr lang="en-US" sz="1600" b="1" i="1" dirty="0" smtClean="0">
                  <a:solidFill>
                    <a:srgbClr val="0000FF"/>
                  </a:solidFill>
                  <a:latin typeface="Times New Roman" pitchFamily="18" charset="0"/>
                  <a:cs typeface="Times New Roman" pitchFamily="18" charset="0"/>
                </a:rPr>
                <a:t>to</a:t>
              </a:r>
              <a:endParaRPr lang="en-US" sz="1600" b="1" i="1" dirty="0">
                <a:solidFill>
                  <a:srgbClr val="0000FF"/>
                </a:solidFill>
                <a:latin typeface="Times New Roman" pitchFamily="18" charset="0"/>
                <a:cs typeface="Times New Roman" pitchFamily="18" charset="0"/>
              </a:endParaRPr>
            </a:p>
          </p:txBody>
        </p:sp>
      </p:grpSp>
      <p:grpSp>
        <p:nvGrpSpPr>
          <p:cNvPr id="31" name="Group 30"/>
          <p:cNvGrpSpPr>
            <a:grpSpLocks/>
          </p:cNvGrpSpPr>
          <p:nvPr/>
        </p:nvGrpSpPr>
        <p:grpSpPr bwMode="auto">
          <a:xfrm>
            <a:off x="3966974" y="1600200"/>
            <a:ext cx="452626" cy="4267200"/>
            <a:chOff x="3966974" y="1600200"/>
            <a:chExt cx="452626" cy="4267200"/>
          </a:xfrm>
        </p:grpSpPr>
        <p:sp>
          <p:nvSpPr>
            <p:cNvPr id="24601" name="TextBox 19"/>
            <p:cNvSpPr txBox="1">
              <a:spLocks noChangeArrowheads="1"/>
            </p:cNvSpPr>
            <p:nvPr/>
          </p:nvSpPr>
          <p:spPr bwMode="auto">
            <a:xfrm rot="16200000">
              <a:off x="3336151" y="4517023"/>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i="1" dirty="0">
                  <a:solidFill>
                    <a:srgbClr val="0000FF"/>
                  </a:solidFill>
                  <a:latin typeface="Times New Roman" pitchFamily="18" charset="0"/>
                  <a:cs typeface="Times New Roman" pitchFamily="18" charset="0"/>
                </a:rPr>
                <a:t>Referenced </a:t>
              </a:r>
              <a:r>
                <a:rPr lang="en-US" sz="1600" b="1" i="1" dirty="0" smtClean="0">
                  <a:solidFill>
                    <a:srgbClr val="0000FF"/>
                  </a:solidFill>
                  <a:latin typeface="Times New Roman" pitchFamily="18" charset="0"/>
                  <a:cs typeface="Times New Roman" pitchFamily="18" charset="0"/>
                </a:rPr>
                <a:t>to</a:t>
              </a:r>
              <a:endParaRPr lang="en-US" sz="1600" b="1" i="1" dirty="0">
                <a:solidFill>
                  <a:srgbClr val="0000FF"/>
                </a:solidFill>
                <a:latin typeface="Times New Roman" pitchFamily="18" charset="0"/>
                <a:cs typeface="Times New Roman" pitchFamily="18" charset="0"/>
              </a:endParaRPr>
            </a:p>
          </p:txBody>
        </p:sp>
        <p:cxnSp>
          <p:nvCxnSpPr>
            <p:cNvPr id="10" name="Straight Arrow Connector 9"/>
            <p:cNvCxnSpPr/>
            <p:nvPr/>
          </p:nvCxnSpPr>
          <p:spPr>
            <a:xfrm flipV="1">
              <a:off x="4343400" y="1600200"/>
              <a:ext cx="76200" cy="4267200"/>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7412" name="Group 17411"/>
          <p:cNvGrpSpPr>
            <a:grpSpLocks/>
          </p:cNvGrpSpPr>
          <p:nvPr/>
        </p:nvGrpSpPr>
        <p:grpSpPr bwMode="auto">
          <a:xfrm>
            <a:off x="2186916" y="1601788"/>
            <a:ext cx="2080285" cy="1827212"/>
            <a:chOff x="2186236" y="1600994"/>
            <a:chExt cx="2080964" cy="1828006"/>
          </a:xfrm>
        </p:grpSpPr>
        <p:sp>
          <p:nvSpPr>
            <p:cNvPr id="24599" name="TextBox 24"/>
            <p:cNvSpPr txBox="1">
              <a:spLocks noChangeArrowheads="1"/>
            </p:cNvSpPr>
            <p:nvPr/>
          </p:nvSpPr>
          <p:spPr bwMode="auto">
            <a:xfrm rot="19023202">
              <a:off x="2186236" y="2438167"/>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i="1" dirty="0">
                  <a:solidFill>
                    <a:srgbClr val="0000FF"/>
                  </a:solidFill>
                  <a:latin typeface="Times New Roman" pitchFamily="18" charset="0"/>
                  <a:cs typeface="Times New Roman" pitchFamily="18" charset="0"/>
                </a:rPr>
                <a:t>Referenced </a:t>
              </a:r>
              <a:r>
                <a:rPr lang="en-US" sz="1600" b="1" i="1" dirty="0" smtClean="0">
                  <a:solidFill>
                    <a:srgbClr val="0000FF"/>
                  </a:solidFill>
                  <a:latin typeface="Times New Roman" pitchFamily="18" charset="0"/>
                  <a:cs typeface="Times New Roman" pitchFamily="18" charset="0"/>
                </a:rPr>
                <a:t>to</a:t>
              </a:r>
              <a:endParaRPr lang="en-US" sz="1600" b="1" i="1" dirty="0">
                <a:solidFill>
                  <a:srgbClr val="0000FF"/>
                </a:solidFill>
                <a:latin typeface="Times New Roman" pitchFamily="18" charset="0"/>
                <a:cs typeface="Times New Roman" pitchFamily="18" charset="0"/>
              </a:endParaRPr>
            </a:p>
          </p:txBody>
        </p:sp>
        <p:cxnSp>
          <p:nvCxnSpPr>
            <p:cNvPr id="17409" name="Straight Arrow Connector 17408"/>
            <p:cNvCxnSpPr/>
            <p:nvPr/>
          </p:nvCxnSpPr>
          <p:spPr>
            <a:xfrm flipV="1">
              <a:off x="2361578" y="1600994"/>
              <a:ext cx="1905622" cy="1828006"/>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07332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75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par>
                          <p:cTn id="17" fill="hold" nodeType="afterGroup">
                            <p:stCondLst>
                              <p:cond delay="500"/>
                            </p:stCondLst>
                            <p:childTnLst>
                              <p:par>
                                <p:cTn id="18" presetID="9" presetClass="entr" presetSubtype="0" fill="hold" nodeType="after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par>
                          <p:cTn id="21" fill="hold" nodeType="afterGroup">
                            <p:stCondLst>
                              <p:cond delay="2000"/>
                            </p:stCondLst>
                            <p:childTnLst>
                              <p:par>
                                <p:cTn id="22" presetID="9" presetClass="entr" presetSubtype="0" fill="hold" grpId="0" nodeType="afterEffect">
                                  <p:stCondLst>
                                    <p:cond delay="75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par>
                          <p:cTn id="25" fill="hold" nodeType="afterGroup">
                            <p:stCondLst>
                              <p:cond delay="3250"/>
                            </p:stCondLst>
                            <p:childTnLst>
                              <p:par>
                                <p:cTn id="26" presetID="9" presetClass="entr" presetSubtype="0" fill="hold" nodeType="afterEffect">
                                  <p:stCondLst>
                                    <p:cond delay="2500"/>
                                  </p:stCondLst>
                                  <p:childTnLst>
                                    <p:set>
                                      <p:cBhvr>
                                        <p:cTn id="27" dur="1" fill="hold">
                                          <p:stCondLst>
                                            <p:cond delay="0"/>
                                          </p:stCondLst>
                                        </p:cTn>
                                        <p:tgtEl>
                                          <p:spTgt spid="31"/>
                                        </p:tgtEl>
                                        <p:attrNameLst>
                                          <p:attrName>style.visibility</p:attrName>
                                        </p:attrNameLst>
                                      </p:cBhvr>
                                      <p:to>
                                        <p:strVal val="visible"/>
                                      </p:to>
                                    </p:set>
                                    <p:animEffect transition="in" filter="dissolve">
                                      <p:cBhvr>
                                        <p:cTn id="28" dur="500"/>
                                        <p:tgtEl>
                                          <p:spTgt spid="31"/>
                                        </p:tgtEl>
                                      </p:cBhvr>
                                    </p:animEffect>
                                  </p:childTnLst>
                                </p:cTn>
                              </p:par>
                            </p:childTnLst>
                          </p:cTn>
                        </p:par>
                        <p:par>
                          <p:cTn id="29" fill="hold" nodeType="afterGroup">
                            <p:stCondLst>
                              <p:cond delay="6250"/>
                            </p:stCondLst>
                            <p:childTnLst>
                              <p:par>
                                <p:cTn id="30" presetID="9" presetClass="entr" presetSubtype="0" fill="hold" grpId="0" nodeType="afterEffect">
                                  <p:stCondLst>
                                    <p:cond delay="75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par>
                          <p:cTn id="33" fill="hold" nodeType="withGroup">
                            <p:stCondLst>
                              <p:cond delay="7500"/>
                            </p:stCondLst>
                            <p:childTnLst>
                              <p:par>
                                <p:cTn id="34" presetID="9" presetClass="entr" presetSubtype="0" fill="hold" nodeType="afterEffect">
                                  <p:stCondLst>
                                    <p:cond delay="750"/>
                                  </p:stCondLst>
                                  <p:childTnLst>
                                    <p:set>
                                      <p:cBhvr>
                                        <p:cTn id="35" dur="1" fill="hold">
                                          <p:stCondLst>
                                            <p:cond delay="0"/>
                                          </p:stCondLst>
                                        </p:cTn>
                                        <p:tgtEl>
                                          <p:spTgt spid="17412"/>
                                        </p:tgtEl>
                                        <p:attrNameLst>
                                          <p:attrName>style.visibility</p:attrName>
                                        </p:attrNameLst>
                                      </p:cBhvr>
                                      <p:to>
                                        <p:strVal val="visible"/>
                                      </p:to>
                                    </p:set>
                                    <p:animEffect transition="in" filter="dissolve">
                                      <p:cBhvr>
                                        <p:cTn id="36"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990600" y="144463"/>
            <a:ext cx="7315200" cy="769441"/>
          </a:xfrm>
          <a:prstGeom prst="rect">
            <a:avLst/>
          </a:prstGeom>
          <a:ln w="76200">
            <a:solidFill>
              <a:srgbClr val="0000FF"/>
            </a:solidFill>
          </a:ln>
        </p:spPr>
        <p:txBody>
          <a:bodyPr wrap="square">
            <a:spAutoFit/>
          </a:bodyPr>
          <a:lstStyle/>
          <a:p>
            <a:pPr>
              <a:defRPr/>
            </a:pPr>
            <a:r>
              <a:rPr lang="en-US" sz="4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Concepts of Age: Interaction</a:t>
            </a:r>
            <a:endParaRPr lang="en-US" sz="4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2971800" y="914400"/>
            <a:ext cx="2971800" cy="646113"/>
          </a:xfrm>
          <a:prstGeom prst="rect">
            <a:avLst/>
          </a:prstGeom>
          <a:noFill/>
        </p:spPr>
        <p:txBody>
          <a:bodyPr>
            <a:spAutoFit/>
          </a:bodyPr>
          <a:lstStyle/>
          <a:p>
            <a:pPr>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Chronological</a:t>
            </a:r>
          </a:p>
        </p:txBody>
      </p:sp>
      <p:sp>
        <p:nvSpPr>
          <p:cNvPr id="14" name="TextBox 13"/>
          <p:cNvSpPr txBox="1"/>
          <p:nvPr/>
        </p:nvSpPr>
        <p:spPr>
          <a:xfrm>
            <a:off x="6858000" y="3276600"/>
            <a:ext cx="2286000" cy="646113"/>
          </a:xfrm>
          <a:prstGeom prst="rect">
            <a:avLst/>
          </a:prstGeom>
          <a:noFill/>
        </p:spPr>
        <p:txBody>
          <a:bodyPr>
            <a:spAutoFit/>
          </a:bodyPr>
          <a:lstStyle/>
          <a:p>
            <a:pPr>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Biological</a:t>
            </a:r>
          </a:p>
        </p:txBody>
      </p:sp>
      <p:sp>
        <p:nvSpPr>
          <p:cNvPr id="15" name="TextBox 14"/>
          <p:cNvSpPr txBox="1"/>
          <p:nvPr/>
        </p:nvSpPr>
        <p:spPr>
          <a:xfrm>
            <a:off x="2971800" y="5943600"/>
            <a:ext cx="2895600" cy="646113"/>
          </a:xfrm>
          <a:prstGeom prst="rect">
            <a:avLst/>
          </a:prstGeom>
          <a:noFill/>
        </p:spPr>
        <p:txBody>
          <a:bodyPr>
            <a:spAutoFit/>
          </a:bodyPr>
          <a:lstStyle/>
          <a:p>
            <a:pPr>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Psychological</a:t>
            </a:r>
          </a:p>
        </p:txBody>
      </p:sp>
      <p:sp>
        <p:nvSpPr>
          <p:cNvPr id="16" name="TextBox 15"/>
          <p:cNvSpPr txBox="1"/>
          <p:nvPr/>
        </p:nvSpPr>
        <p:spPr>
          <a:xfrm>
            <a:off x="762000" y="3200400"/>
            <a:ext cx="1462088" cy="646113"/>
          </a:xfrm>
          <a:prstGeom prst="rect">
            <a:avLst/>
          </a:prstGeom>
          <a:noFill/>
        </p:spPr>
        <p:txBody>
          <a:bodyPr>
            <a:spAutoFit/>
          </a:bodyPr>
          <a:lstStyle/>
          <a:p>
            <a:pPr>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Social</a:t>
            </a:r>
          </a:p>
        </p:txBody>
      </p:sp>
      <p:grpSp>
        <p:nvGrpSpPr>
          <p:cNvPr id="17416" name="Group 17415"/>
          <p:cNvGrpSpPr>
            <a:grpSpLocks/>
          </p:cNvGrpSpPr>
          <p:nvPr/>
        </p:nvGrpSpPr>
        <p:grpSpPr bwMode="auto">
          <a:xfrm>
            <a:off x="4572000" y="3733800"/>
            <a:ext cx="2286000" cy="2133600"/>
            <a:chOff x="4572000" y="3733800"/>
            <a:chExt cx="2286000" cy="2133600"/>
          </a:xfrm>
        </p:grpSpPr>
        <p:cxnSp>
          <p:nvCxnSpPr>
            <p:cNvPr id="18" name="Straight Arrow Connector 17"/>
            <p:cNvCxnSpPr/>
            <p:nvPr/>
          </p:nvCxnSpPr>
          <p:spPr bwMode="auto">
            <a:xfrm flipH="1">
              <a:off x="4572000" y="3733800"/>
              <a:ext cx="2286000" cy="2133600"/>
            </a:xfrm>
            <a:prstGeom prst="straightConnector1">
              <a:avLst/>
            </a:prstGeom>
            <a:ln w="76200">
              <a:solidFill>
                <a:srgbClr val="0000FF"/>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4598" name="TextBox 17412"/>
            <p:cNvSpPr txBox="1">
              <a:spLocks noChangeArrowheads="1"/>
            </p:cNvSpPr>
            <p:nvPr/>
          </p:nvSpPr>
          <p:spPr bwMode="auto">
            <a:xfrm rot="19014202">
              <a:off x="4786870" y="4589752"/>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i="1" dirty="0">
                  <a:solidFill>
                    <a:srgbClr val="0000FF"/>
                  </a:solidFill>
                  <a:latin typeface="Times New Roman" pitchFamily="18" charset="0"/>
                  <a:cs typeface="Times New Roman" pitchFamily="18" charset="0"/>
                </a:rPr>
                <a:t>Interacts with</a:t>
              </a:r>
            </a:p>
          </p:txBody>
        </p:sp>
      </p:grpSp>
      <p:grpSp>
        <p:nvGrpSpPr>
          <p:cNvPr id="17415" name="Group 17414"/>
          <p:cNvGrpSpPr>
            <a:grpSpLocks/>
          </p:cNvGrpSpPr>
          <p:nvPr/>
        </p:nvGrpSpPr>
        <p:grpSpPr bwMode="auto">
          <a:xfrm>
            <a:off x="2362200" y="3733800"/>
            <a:ext cx="1828800" cy="2133600"/>
            <a:chOff x="2362200" y="3733800"/>
            <a:chExt cx="1828800" cy="2133600"/>
          </a:xfrm>
        </p:grpSpPr>
        <p:cxnSp>
          <p:nvCxnSpPr>
            <p:cNvPr id="19" name="Straight Arrow Connector 18"/>
            <p:cNvCxnSpPr/>
            <p:nvPr/>
          </p:nvCxnSpPr>
          <p:spPr bwMode="auto">
            <a:xfrm>
              <a:off x="2362200" y="3733800"/>
              <a:ext cx="1828800" cy="2133600"/>
            </a:xfrm>
            <a:prstGeom prst="straightConnector1">
              <a:avLst/>
            </a:prstGeom>
            <a:ln w="76200">
              <a:solidFill>
                <a:srgbClr val="0000FF"/>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4596" name="TextBox 39"/>
            <p:cNvSpPr txBox="1">
              <a:spLocks noChangeArrowheads="1"/>
            </p:cNvSpPr>
            <p:nvPr/>
          </p:nvSpPr>
          <p:spPr bwMode="auto">
            <a:xfrm rot="2932556">
              <a:off x="2609876" y="447846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i="1" dirty="0">
                  <a:solidFill>
                    <a:srgbClr val="0000FF"/>
                  </a:solidFill>
                  <a:latin typeface="Times New Roman" pitchFamily="18" charset="0"/>
                  <a:cs typeface="Times New Roman" pitchFamily="18" charset="0"/>
                </a:rPr>
                <a:t>Interacts with</a:t>
              </a:r>
            </a:p>
          </p:txBody>
        </p:sp>
      </p:grpSp>
      <p:grpSp>
        <p:nvGrpSpPr>
          <p:cNvPr id="17414" name="Group 17413"/>
          <p:cNvGrpSpPr>
            <a:grpSpLocks/>
          </p:cNvGrpSpPr>
          <p:nvPr/>
        </p:nvGrpSpPr>
        <p:grpSpPr bwMode="auto">
          <a:xfrm>
            <a:off x="2286000" y="3598863"/>
            <a:ext cx="4495800" cy="363537"/>
            <a:chOff x="2286000" y="3598863"/>
            <a:chExt cx="4495800" cy="363537"/>
          </a:xfrm>
        </p:grpSpPr>
        <p:cxnSp>
          <p:nvCxnSpPr>
            <p:cNvPr id="8" name="Straight Arrow Connector 7"/>
            <p:cNvCxnSpPr/>
            <p:nvPr/>
          </p:nvCxnSpPr>
          <p:spPr bwMode="auto">
            <a:xfrm flipH="1" flipV="1">
              <a:off x="2286000" y="3598863"/>
              <a:ext cx="4495800" cy="41275"/>
            </a:xfrm>
            <a:prstGeom prst="straightConnector1">
              <a:avLst/>
            </a:prstGeom>
            <a:ln w="76200">
              <a:solidFill>
                <a:srgbClr val="0000FF"/>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4594" name="TextBox 40"/>
            <p:cNvSpPr txBox="1">
              <a:spLocks noChangeArrowheads="1"/>
            </p:cNvSpPr>
            <p:nvPr/>
          </p:nvSpPr>
          <p:spPr bwMode="auto">
            <a:xfrm>
              <a:off x="4495800" y="3623846"/>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i="1" dirty="0">
                  <a:solidFill>
                    <a:srgbClr val="0000FF"/>
                  </a:solidFill>
                  <a:latin typeface="Times New Roman" pitchFamily="18" charset="0"/>
                  <a:cs typeface="Times New Roman" pitchFamily="18" charset="0"/>
                </a:rPr>
                <a:t>Interacts </a:t>
              </a:r>
              <a:r>
                <a:rPr lang="en-US" sz="1600" b="1" i="1" dirty="0" smtClean="0">
                  <a:solidFill>
                    <a:srgbClr val="0000FF"/>
                  </a:solidFill>
                  <a:latin typeface="Times New Roman" pitchFamily="18" charset="0"/>
                  <a:cs typeface="Times New Roman" pitchFamily="18" charset="0"/>
                </a:rPr>
                <a:t>with</a:t>
              </a:r>
              <a:endParaRPr lang="en-US" sz="1600" b="1" i="1" dirty="0">
                <a:solidFill>
                  <a:srgbClr val="0000FF"/>
                </a:solidFill>
                <a:latin typeface="Times New Roman" pitchFamily="18" charset="0"/>
                <a:cs typeface="Times New Roman" pitchFamily="18" charset="0"/>
              </a:endParaRPr>
            </a:p>
          </p:txBody>
        </p:sp>
      </p:grpSp>
      <p:grpSp>
        <p:nvGrpSpPr>
          <p:cNvPr id="4" name="Group 3"/>
          <p:cNvGrpSpPr/>
          <p:nvPr/>
        </p:nvGrpSpPr>
        <p:grpSpPr>
          <a:xfrm rot="16200000">
            <a:off x="1896269" y="3590131"/>
            <a:ext cx="4648200" cy="363538"/>
            <a:chOff x="1972469" y="2133600"/>
            <a:chExt cx="4495800" cy="363538"/>
          </a:xfrm>
        </p:grpSpPr>
        <p:sp>
          <p:nvSpPr>
            <p:cNvPr id="27" name="TextBox 40"/>
            <p:cNvSpPr txBox="1">
              <a:spLocks noChangeArrowheads="1"/>
            </p:cNvSpPr>
            <p:nvPr/>
          </p:nvSpPr>
          <p:spPr bwMode="auto">
            <a:xfrm>
              <a:off x="4649461" y="2133600"/>
              <a:ext cx="1302896"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i="1" dirty="0" smtClean="0">
                  <a:solidFill>
                    <a:srgbClr val="FF0000"/>
                  </a:solidFill>
                  <a:latin typeface="Times New Roman" pitchFamily="18" charset="0"/>
                  <a:cs typeface="Times New Roman" pitchFamily="18" charset="0"/>
                </a:rPr>
                <a:t>Interacts </a:t>
              </a:r>
              <a:r>
                <a:rPr lang="en-US" sz="1600" b="1" i="1" dirty="0">
                  <a:solidFill>
                    <a:srgbClr val="FF0000"/>
                  </a:solidFill>
                  <a:latin typeface="Times New Roman" pitchFamily="18" charset="0"/>
                  <a:cs typeface="Times New Roman" pitchFamily="18" charset="0"/>
                </a:rPr>
                <a:t>with</a:t>
              </a:r>
            </a:p>
          </p:txBody>
        </p:sp>
        <p:cxnSp>
          <p:nvCxnSpPr>
            <p:cNvPr id="26" name="Straight Arrow Connector 25"/>
            <p:cNvCxnSpPr/>
            <p:nvPr/>
          </p:nvCxnSpPr>
          <p:spPr bwMode="auto">
            <a:xfrm flipH="1" flipV="1">
              <a:off x="1972469" y="2455863"/>
              <a:ext cx="4495800" cy="41275"/>
            </a:xfrm>
            <a:prstGeom prst="straightConnector1">
              <a:avLst/>
            </a:prstGeom>
            <a:solidFill>
              <a:srgbClr val="FF0000"/>
            </a:solidFill>
            <a:ln w="76200">
              <a:solidFill>
                <a:srgbClr val="FF0000"/>
              </a:solidFill>
              <a:headEnd type="arrow"/>
              <a:tailEnd type="arrow"/>
            </a:ln>
          </p:spPr>
          <p:style>
            <a:lnRef idx="3">
              <a:schemeClr val="accent2"/>
            </a:lnRef>
            <a:fillRef idx="0">
              <a:schemeClr val="accent2"/>
            </a:fillRef>
            <a:effectRef idx="2">
              <a:schemeClr val="accent2"/>
            </a:effectRef>
            <a:fontRef idx="minor">
              <a:schemeClr val="tx1"/>
            </a:fontRef>
          </p:style>
        </p:cxnSp>
      </p:grpSp>
      <p:grpSp>
        <p:nvGrpSpPr>
          <p:cNvPr id="20" name="Group 19"/>
          <p:cNvGrpSpPr/>
          <p:nvPr/>
        </p:nvGrpSpPr>
        <p:grpSpPr>
          <a:xfrm>
            <a:off x="4724400" y="1524000"/>
            <a:ext cx="2133600" cy="1999456"/>
            <a:chOff x="4724400" y="1524000"/>
            <a:chExt cx="2133600" cy="1999456"/>
          </a:xfrm>
        </p:grpSpPr>
        <p:sp>
          <p:nvSpPr>
            <p:cNvPr id="33" name="TextBox 40"/>
            <p:cNvSpPr txBox="1">
              <a:spLocks noChangeArrowheads="1"/>
            </p:cNvSpPr>
            <p:nvPr/>
          </p:nvSpPr>
          <p:spPr bwMode="auto">
            <a:xfrm rot="2514171">
              <a:off x="5054098" y="2192995"/>
              <a:ext cx="1676621"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i="1" dirty="0">
                  <a:solidFill>
                    <a:srgbClr val="FF0000"/>
                  </a:solidFill>
                  <a:latin typeface="Times New Roman" pitchFamily="18" charset="0"/>
                  <a:cs typeface="Times New Roman" pitchFamily="18" charset="0"/>
                </a:rPr>
                <a:t>Interacts </a:t>
              </a:r>
              <a:r>
                <a:rPr lang="en-US" sz="1600" b="1" i="1" dirty="0" smtClean="0">
                  <a:solidFill>
                    <a:srgbClr val="FF0000"/>
                  </a:solidFill>
                  <a:latin typeface="Times New Roman" pitchFamily="18" charset="0"/>
                  <a:cs typeface="Times New Roman" pitchFamily="18" charset="0"/>
                </a:rPr>
                <a:t>with</a:t>
              </a:r>
              <a:endParaRPr lang="en-US" sz="1600" b="1" i="1" dirty="0">
                <a:solidFill>
                  <a:srgbClr val="FF0000"/>
                </a:solidFill>
                <a:latin typeface="Times New Roman" pitchFamily="18" charset="0"/>
                <a:cs typeface="Times New Roman" pitchFamily="18" charset="0"/>
              </a:endParaRPr>
            </a:p>
          </p:txBody>
        </p:sp>
        <p:cxnSp>
          <p:nvCxnSpPr>
            <p:cNvPr id="34" name="Straight Arrow Connector 33"/>
            <p:cNvCxnSpPr/>
            <p:nvPr/>
          </p:nvCxnSpPr>
          <p:spPr bwMode="auto">
            <a:xfrm flipH="1" flipV="1">
              <a:off x="4724400" y="1524000"/>
              <a:ext cx="2133600" cy="1999456"/>
            </a:xfrm>
            <a:prstGeom prst="straightConnector1">
              <a:avLst/>
            </a:prstGeom>
            <a:solidFill>
              <a:srgbClr val="FF0000"/>
            </a:solidFill>
            <a:ln w="76200">
              <a:solidFill>
                <a:srgbClr val="FF0000"/>
              </a:solidFill>
              <a:headEnd type="arrow"/>
              <a:tailEnd type="arrow"/>
            </a:ln>
          </p:spPr>
          <p:style>
            <a:lnRef idx="3">
              <a:schemeClr val="accent2"/>
            </a:lnRef>
            <a:fillRef idx="0">
              <a:schemeClr val="accent2"/>
            </a:fillRef>
            <a:effectRef idx="2">
              <a:schemeClr val="accent2"/>
            </a:effectRef>
            <a:fontRef idx="minor">
              <a:schemeClr val="tx1"/>
            </a:fontRef>
          </p:style>
        </p:cxnSp>
      </p:grpSp>
      <p:grpSp>
        <p:nvGrpSpPr>
          <p:cNvPr id="22" name="Group 21"/>
          <p:cNvGrpSpPr/>
          <p:nvPr/>
        </p:nvGrpSpPr>
        <p:grpSpPr>
          <a:xfrm>
            <a:off x="2224088" y="1435787"/>
            <a:ext cx="2047445" cy="2087670"/>
            <a:chOff x="2224088" y="1435787"/>
            <a:chExt cx="2047445" cy="2087670"/>
          </a:xfrm>
        </p:grpSpPr>
        <p:sp>
          <p:nvSpPr>
            <p:cNvPr id="41" name="TextBox 40"/>
            <p:cNvSpPr txBox="1">
              <a:spLocks noChangeArrowheads="1"/>
            </p:cNvSpPr>
            <p:nvPr/>
          </p:nvSpPr>
          <p:spPr bwMode="auto">
            <a:xfrm rot="18921315">
              <a:off x="2533854" y="2102688"/>
              <a:ext cx="1352274"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i="1" dirty="0" smtClean="0">
                  <a:solidFill>
                    <a:srgbClr val="FF0000"/>
                  </a:solidFill>
                  <a:latin typeface="Times New Roman" pitchFamily="18" charset="0"/>
                  <a:cs typeface="Times New Roman" pitchFamily="18" charset="0"/>
                </a:rPr>
                <a:t>Interacts </a:t>
              </a:r>
              <a:r>
                <a:rPr lang="en-US" sz="1600" b="1" i="1" dirty="0">
                  <a:solidFill>
                    <a:srgbClr val="FF0000"/>
                  </a:solidFill>
                  <a:latin typeface="Times New Roman" pitchFamily="18" charset="0"/>
                  <a:cs typeface="Times New Roman" pitchFamily="18" charset="0"/>
                </a:rPr>
                <a:t>with</a:t>
              </a:r>
            </a:p>
          </p:txBody>
        </p:sp>
        <p:cxnSp>
          <p:nvCxnSpPr>
            <p:cNvPr id="42" name="Straight Arrow Connector 41"/>
            <p:cNvCxnSpPr>
              <a:endCxn id="16" idx="3"/>
            </p:cNvCxnSpPr>
            <p:nvPr/>
          </p:nvCxnSpPr>
          <p:spPr bwMode="auto">
            <a:xfrm flipH="1">
              <a:off x="2224088" y="1435787"/>
              <a:ext cx="2047445" cy="2087670"/>
            </a:xfrm>
            <a:prstGeom prst="straightConnector1">
              <a:avLst/>
            </a:prstGeom>
            <a:solidFill>
              <a:srgbClr val="FF0000"/>
            </a:solidFill>
            <a:ln w="76200">
              <a:solidFill>
                <a:srgbClr val="FF0000"/>
              </a:solidFill>
              <a:headEnd type="arrow"/>
              <a:tailEnd type="arrow"/>
            </a:ln>
          </p:spPr>
          <p:style>
            <a:lnRef idx="3">
              <a:schemeClr val="accent2"/>
            </a:lnRef>
            <a:fillRef idx="0">
              <a:schemeClr val="accent2"/>
            </a:fillRef>
            <a:effectRef idx="2">
              <a:schemeClr val="accent2"/>
            </a:effectRef>
            <a:fontRef idx="minor">
              <a:schemeClr val="tx1"/>
            </a:fontRef>
          </p:style>
        </p:cxnSp>
      </p:grpSp>
    </p:spTree>
    <p:custDataLst>
      <p:tags r:id="rId1"/>
    </p:custDataLst>
    <p:extLst>
      <p:ext uri="{BB962C8B-B14F-4D97-AF65-F5344CB8AC3E}">
        <p14:creationId xmlns:p14="http://schemas.microsoft.com/office/powerpoint/2010/main" val="2207332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9" presetClass="entr" presetSubtype="0" fill="hold" nodeType="clickEffect">
                                  <p:stCondLst>
                                    <p:cond delay="750"/>
                                  </p:stCondLst>
                                  <p:childTnLst>
                                    <p:set>
                                      <p:cBhvr>
                                        <p:cTn id="11" dur="1" fill="hold">
                                          <p:stCondLst>
                                            <p:cond delay="0"/>
                                          </p:stCondLst>
                                        </p:cTn>
                                        <p:tgtEl>
                                          <p:spTgt spid="17416"/>
                                        </p:tgtEl>
                                        <p:attrNameLst>
                                          <p:attrName>style.visibility</p:attrName>
                                        </p:attrNameLst>
                                      </p:cBhvr>
                                      <p:to>
                                        <p:strVal val="visible"/>
                                      </p:to>
                                    </p:set>
                                    <p:animEffect transition="in" filter="dissolve">
                                      <p:cBhvr>
                                        <p:cTn id="12" dur="500"/>
                                        <p:tgtEl>
                                          <p:spTgt spid="174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750"/>
                                  </p:stCondLst>
                                  <p:childTnLst>
                                    <p:set>
                                      <p:cBhvr>
                                        <p:cTn id="16" dur="1" fill="hold">
                                          <p:stCondLst>
                                            <p:cond delay="0"/>
                                          </p:stCondLst>
                                        </p:cTn>
                                        <p:tgtEl>
                                          <p:spTgt spid="17415"/>
                                        </p:tgtEl>
                                        <p:attrNameLst>
                                          <p:attrName>style.visibility</p:attrName>
                                        </p:attrNameLst>
                                      </p:cBhvr>
                                      <p:to>
                                        <p:strVal val="visible"/>
                                      </p:to>
                                    </p:set>
                                    <p:animEffect transition="in" filter="dissolve">
                                      <p:cBhvr>
                                        <p:cTn id="17" dur="500"/>
                                        <p:tgtEl>
                                          <p:spTgt spid="17415"/>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9" presetClass="entr" presetSubtype="0" fill="hold" nodeType="clickEffect">
                                  <p:stCondLst>
                                    <p:cond delay="750"/>
                                  </p:stCondLst>
                                  <p:childTnLst>
                                    <p:set>
                                      <p:cBhvr>
                                        <p:cTn id="21" dur="1" fill="hold">
                                          <p:stCondLst>
                                            <p:cond delay="0"/>
                                          </p:stCondLst>
                                        </p:cTn>
                                        <p:tgtEl>
                                          <p:spTgt spid="17414"/>
                                        </p:tgtEl>
                                        <p:attrNameLst>
                                          <p:attrName>style.visibility</p:attrName>
                                        </p:attrNameLst>
                                      </p:cBhvr>
                                      <p:to>
                                        <p:strVal val="visible"/>
                                      </p:to>
                                    </p:set>
                                    <p:animEffect transition="in" filter="dissolve">
                                      <p:cBhvr>
                                        <p:cTn id="22" dur="500"/>
                                        <p:tgtEl>
                                          <p:spTgt spid="174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par>
                          <p:cTn id="33" fill="hold">
                            <p:stCondLst>
                              <p:cond delay="500"/>
                            </p:stCondLst>
                            <p:childTnLst>
                              <p:par>
                                <p:cTn id="34" presetID="9" presetClass="entr" presetSubtype="0" fill="hold" nodeType="afterEffect">
                                  <p:stCondLst>
                                    <p:cond delay="200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57200" y="2709952"/>
            <a:ext cx="8458200" cy="1862048"/>
          </a:xfrm>
          <a:prstGeom prst="rect">
            <a:avLst/>
          </a:prstGeom>
          <a:noFill/>
        </p:spPr>
        <p:txBody>
          <a:bodyPr wrap="square" rtlCol="0">
            <a:spAutoFit/>
          </a:bodyPr>
          <a:lstStyle/>
          <a:p>
            <a:r>
              <a:rPr lang="en-US" sz="11500" b="1" i="1" dirty="0" smtClean="0">
                <a:solidFill>
                  <a:schemeClr val="bg1"/>
                </a:solidFill>
                <a:latin typeface="Times New Roman" pitchFamily="18" charset="0"/>
                <a:cs typeface="Times New Roman" pitchFamily="18" charset="0"/>
              </a:rPr>
              <a:t>Technologies</a:t>
            </a:r>
            <a:endParaRPr lang="en-US" sz="11500" b="1" i="1" dirty="0">
              <a:solidFill>
                <a:schemeClr val="bg1"/>
              </a:solidFill>
              <a:latin typeface="Times New Roman" pitchFamily="18" charset="0"/>
              <a:cs typeface="Times New Roman" pitchFamily="18" charset="0"/>
            </a:endParaRPr>
          </a:p>
        </p:txBody>
      </p:sp>
      <p:sp>
        <p:nvSpPr>
          <p:cNvPr id="3" name="TextBox 2"/>
          <p:cNvSpPr txBox="1"/>
          <p:nvPr/>
        </p:nvSpPr>
        <p:spPr>
          <a:xfrm>
            <a:off x="1295400" y="1101804"/>
            <a:ext cx="6858000" cy="1107996"/>
          </a:xfrm>
          <a:prstGeom prst="rect">
            <a:avLst/>
          </a:prstGeom>
          <a:noFill/>
        </p:spPr>
        <p:txBody>
          <a:bodyPr wrap="square" rtlCol="0">
            <a:spAutoFit/>
          </a:bodyPr>
          <a:lstStyle/>
          <a:p>
            <a:r>
              <a:rPr lang="en-US" sz="6600" b="1" i="1" dirty="0" smtClean="0">
                <a:solidFill>
                  <a:schemeClr val="bg1"/>
                </a:solidFill>
                <a:latin typeface="Times New Roman" pitchFamily="18" charset="0"/>
                <a:cs typeface="Times New Roman" pitchFamily="18" charset="0"/>
              </a:rPr>
              <a:t>Concept Mapping:</a:t>
            </a:r>
            <a:endParaRPr lang="en-US" sz="66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56189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990600" y="304800"/>
            <a:ext cx="6934200" cy="523220"/>
          </a:xfrm>
          <a:prstGeom prst="rect">
            <a:avLst/>
          </a:prstGeom>
          <a:solidFill>
            <a:srgbClr val="0000FF"/>
          </a:solidFill>
          <a:ln w="57150">
            <a:solidFill>
              <a:schemeClr val="tx1"/>
            </a:solidFill>
          </a:ln>
          <a:effectLst>
            <a:softEdge rad="127000"/>
          </a:effectLst>
        </p:spPr>
        <p:txBody>
          <a:bodyPr wrap="square" rtlCol="0">
            <a:spAutoFit/>
          </a:bodyPr>
          <a:lstStyle/>
          <a:p>
            <a:r>
              <a:rPr lang="en-US" sz="2800" b="1" i="1" dirty="0" smtClean="0">
                <a:solidFill>
                  <a:schemeClr val="bg1"/>
                </a:solidFill>
                <a:latin typeface="Times New Roman" pitchFamily="18" charset="0"/>
                <a:cs typeface="Times New Roman" pitchFamily="18" charset="0"/>
              </a:rPr>
              <a:t>Technologies for Constructing Concept Maps</a:t>
            </a:r>
            <a:endParaRPr lang="en-US" sz="2800" b="1" i="1" dirty="0">
              <a:solidFill>
                <a:schemeClr val="bg1"/>
              </a:solidFill>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52279320"/>
              </p:ext>
            </p:extLst>
          </p:nvPr>
        </p:nvGraphicFramePr>
        <p:xfrm>
          <a:off x="152400" y="894040"/>
          <a:ext cx="8832522" cy="5735360"/>
        </p:xfrm>
        <a:graphic>
          <a:graphicData uri="http://schemas.openxmlformats.org/presentationml/2006/ole">
            <mc:AlternateContent xmlns:mc="http://schemas.openxmlformats.org/markup-compatibility/2006">
              <mc:Choice xmlns:v="urn:schemas-microsoft-com:vml" Requires="v">
                <p:oleObj spid="_x0000_s1127" name="Document" r:id="rId5" imgW="9362586" imgH="6089882" progId="Word.Document.12">
                  <p:embed/>
                </p:oleObj>
              </mc:Choice>
              <mc:Fallback>
                <p:oleObj name="Document" r:id="rId5" imgW="9362586" imgH="6089882" progId="Word.Document.12">
                  <p:embed/>
                  <p:pic>
                    <p:nvPicPr>
                      <p:cNvPr id="0" name=""/>
                      <p:cNvPicPr/>
                      <p:nvPr/>
                    </p:nvPicPr>
                    <p:blipFill>
                      <a:blip r:embed="rId6"/>
                      <a:stretch>
                        <a:fillRect/>
                      </a:stretch>
                    </p:blipFill>
                    <p:spPr>
                      <a:xfrm>
                        <a:off x="152400" y="894040"/>
                        <a:ext cx="8832522" cy="5735360"/>
                      </a:xfrm>
                      <a:prstGeom prst="rect">
                        <a:avLst/>
                      </a:prstGeom>
                    </p:spPr>
                  </p:pic>
                </p:oleObj>
              </mc:Fallback>
            </mc:AlternateContent>
          </a:graphicData>
        </a:graphic>
      </p:graphicFrame>
      <p:sp>
        <p:nvSpPr>
          <p:cNvPr id="7" name="TextBox 6"/>
          <p:cNvSpPr txBox="1"/>
          <p:nvPr/>
        </p:nvSpPr>
        <p:spPr>
          <a:xfrm>
            <a:off x="1981200" y="1524000"/>
            <a:ext cx="1752600" cy="5078313"/>
          </a:xfrm>
          <a:prstGeom prst="rect">
            <a:avLst/>
          </a:prstGeom>
          <a:blipFill>
            <a:blip r:embed="rId4"/>
            <a:tile tx="0" ty="0" sx="100000" sy="100000" flip="none" algn="tl"/>
          </a:blipFill>
          <a:ln>
            <a:noFill/>
          </a:ln>
        </p:spPr>
        <p:txBody>
          <a:bodyPr wrap="square" rtlCol="0">
            <a:spAutoFit/>
          </a:bodyPr>
          <a:lstStyle/>
          <a:p>
            <a:r>
              <a:rPr lang="en-US" dirty="0" smtClean="0">
                <a:solidFill>
                  <a:schemeClr val="bg1"/>
                </a:solidFill>
              </a:rPr>
              <a:t>X</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Box 7"/>
          <p:cNvSpPr txBox="1"/>
          <p:nvPr/>
        </p:nvSpPr>
        <p:spPr>
          <a:xfrm>
            <a:off x="3733800" y="1524000"/>
            <a:ext cx="1524000" cy="5078313"/>
          </a:xfrm>
          <a:prstGeom prst="rect">
            <a:avLst/>
          </a:prstGeom>
          <a:blipFill>
            <a:blip r:embed="rId4"/>
            <a:tile tx="0" ty="0" sx="100000" sy="100000" flip="none" algn="tl"/>
          </a:blipFill>
          <a:ln>
            <a:noFill/>
          </a:ln>
        </p:spPr>
        <p:txBody>
          <a:bodyPr wrap="square" rtlCol="0">
            <a:spAutoFit/>
          </a:bodyPr>
          <a:lstStyle/>
          <a:p>
            <a:r>
              <a:rPr lang="en-US" dirty="0" smtClean="0">
                <a:solidFill>
                  <a:schemeClr val="bg1"/>
                </a:solidFill>
              </a:rPr>
              <a:t>X</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9" name="TextBox 8"/>
          <p:cNvSpPr txBox="1"/>
          <p:nvPr/>
        </p:nvSpPr>
        <p:spPr>
          <a:xfrm>
            <a:off x="5257800" y="1524000"/>
            <a:ext cx="1676400" cy="5078313"/>
          </a:xfrm>
          <a:prstGeom prst="rect">
            <a:avLst/>
          </a:prstGeom>
          <a:blipFill>
            <a:blip r:embed="rId4"/>
            <a:tile tx="0" ty="0" sx="100000" sy="100000" flip="none" algn="tl"/>
          </a:blipFill>
          <a:ln>
            <a:noFill/>
          </a:ln>
        </p:spPr>
        <p:txBody>
          <a:bodyPr wrap="square" rtlCol="0">
            <a:spAutoFit/>
          </a:bodyPr>
          <a:lstStyle/>
          <a:p>
            <a:r>
              <a:rPr lang="en-US" dirty="0" smtClean="0">
                <a:solidFill>
                  <a:schemeClr val="bg1"/>
                </a:solidFill>
              </a:rPr>
              <a:t>X</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0" name="TextBox 9"/>
          <p:cNvSpPr txBox="1"/>
          <p:nvPr/>
        </p:nvSpPr>
        <p:spPr>
          <a:xfrm>
            <a:off x="6934200" y="1524000"/>
            <a:ext cx="1752600" cy="5078313"/>
          </a:xfrm>
          <a:prstGeom prst="rect">
            <a:avLst/>
          </a:prstGeom>
          <a:blipFill>
            <a:blip r:embed="rId4"/>
            <a:tile tx="0" ty="0" sx="100000" sy="100000" flip="none" algn="tl"/>
          </a:blipFill>
          <a:ln>
            <a:noFill/>
          </a:ln>
        </p:spPr>
        <p:txBody>
          <a:bodyPr wrap="square" rtlCol="0">
            <a:spAutoFit/>
          </a:bodyPr>
          <a:lstStyle/>
          <a:p>
            <a:r>
              <a:rPr lang="en-US" dirty="0" smtClean="0">
                <a:solidFill>
                  <a:schemeClr val="bg1"/>
                </a:solidFill>
              </a:rPr>
              <a:t>X</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2" name="Striped Right Arrow 11"/>
          <p:cNvSpPr/>
          <p:nvPr/>
        </p:nvSpPr>
        <p:spPr>
          <a:xfrm flipH="1">
            <a:off x="5867400" y="1066800"/>
            <a:ext cx="762000" cy="377439"/>
          </a:xfrm>
          <a:prstGeom prst="stripedRightArrow">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 y="1078468"/>
            <a:ext cx="1219200" cy="369332"/>
          </a:xfrm>
          <a:prstGeom prst="rect">
            <a:avLst/>
          </a:prstGeom>
          <a:noFill/>
        </p:spPr>
        <p:txBody>
          <a:bodyPr wrap="square" rtlCol="0">
            <a:spAutoFit/>
          </a:bodyPr>
          <a:lstStyle/>
          <a:p>
            <a:r>
              <a:rPr lang="en-US" b="1" dirty="0" smtClean="0"/>
              <a:t>Features</a:t>
            </a:r>
            <a:endParaRPr lang="en-US" b="1" dirty="0"/>
          </a:p>
        </p:txBody>
      </p:sp>
    </p:spTree>
    <p:extLst>
      <p:ext uri="{BB962C8B-B14F-4D97-AF65-F5344CB8AC3E}">
        <p14:creationId xmlns:p14="http://schemas.microsoft.com/office/powerpoint/2010/main" val="5971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
                                        <p:tgtEl>
                                          <p:spTgt spid="7"/>
                                        </p:tgtEl>
                                      </p:cBhvr>
                                    </p:animEffect>
                                    <p:set>
                                      <p:cBhvr>
                                        <p:cTn id="7" dur="1" fill="hold">
                                          <p:stCondLst>
                                            <p:cond delay="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
                                        <p:tgtEl>
                                          <p:spTgt spid="8"/>
                                        </p:tgtEl>
                                      </p:cBhvr>
                                    </p:animEffect>
                                    <p:set>
                                      <p:cBhvr>
                                        <p:cTn id="12" dur="1" fill="hold">
                                          <p:stCondLst>
                                            <p:cond delay="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
                                        <p:tgtEl>
                                          <p:spTgt spid="9"/>
                                        </p:tgtEl>
                                      </p:cBhvr>
                                    </p:animEffect>
                                    <p:set>
                                      <p:cBhvr>
                                        <p:cTn id="17" dur="1" fill="hold">
                                          <p:stCondLst>
                                            <p:cond delay="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
                                        <p:tgtEl>
                                          <p:spTgt spid="10"/>
                                        </p:tgtEl>
                                      </p:cBhvr>
                                    </p:animEffect>
                                    <p:set>
                                      <p:cBhvr>
                                        <p:cTn id="22" dur="1" fill="hold">
                                          <p:stCondLst>
                                            <p:cond delay="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3000"/>
                                        <p:tgtEl>
                                          <p:spTgt spid="12"/>
                                        </p:tgtEl>
                                      </p:cBhvr>
                                    </p:animEffect>
                                    <p:anim calcmode="lin" valueType="num">
                                      <p:cBhvr>
                                        <p:cTn id="28" dur="3000" fill="hold"/>
                                        <p:tgtEl>
                                          <p:spTgt spid="12"/>
                                        </p:tgtEl>
                                        <p:attrNameLst>
                                          <p:attrName>ppt_w</p:attrName>
                                        </p:attrNameLst>
                                      </p:cBhvr>
                                      <p:tavLst>
                                        <p:tav tm="0" fmla="#ppt_w*sin(2.5*pi*$)">
                                          <p:val>
                                            <p:fltVal val="0"/>
                                          </p:val>
                                        </p:tav>
                                        <p:tav tm="100000">
                                          <p:val>
                                            <p:fltVal val="1"/>
                                          </p:val>
                                        </p:tav>
                                      </p:tavLst>
                                    </p:anim>
                                    <p:anim calcmode="lin" valueType="num">
                                      <p:cBhvr>
                                        <p:cTn id="29" dur="3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1600200" y="2715161"/>
            <a:ext cx="6096000" cy="1323439"/>
          </a:xfrm>
          <a:prstGeom prst="rect">
            <a:avLst/>
          </a:prstGeom>
          <a:solidFill>
            <a:schemeClr val="bg1"/>
          </a:solidFill>
          <a:ln w="38100">
            <a:solidFill>
              <a:schemeClr val="tx1"/>
            </a:solidFill>
          </a:ln>
        </p:spPr>
        <p:txBody>
          <a:bodyPr wrap="square" rtlCol="0">
            <a:spAutoFit/>
          </a:bodyPr>
          <a:lstStyle/>
          <a:p>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Youtube</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Cacoo</a:t>
            </a:r>
            <a:r>
              <a:rPr lang="en-US" sz="4000" b="1" dirty="0" smtClean="0">
                <a:latin typeface="Times New Roman" pitchFamily="18" charset="0"/>
                <a:cs typeface="Times New Roman" pitchFamily="18" charset="0"/>
              </a:rPr>
              <a:t> Video</a:t>
            </a:r>
          </a:p>
          <a:p>
            <a:r>
              <a:rPr lang="en-US" sz="4000" b="1" dirty="0" smtClean="0">
                <a:latin typeface="Times New Roman" pitchFamily="18" charset="0"/>
                <a:cs typeface="Times New Roman" pitchFamily="18" charset="0"/>
                <a:hlinkClick r:id="rId3"/>
              </a:rPr>
              <a:t>http://vimeo.com/23595413</a:t>
            </a:r>
            <a:endParaRPr lang="en-US" sz="4000" b="1" dirty="0" smtClean="0">
              <a:latin typeface="Times New Roman" pitchFamily="18" charset="0"/>
              <a:cs typeface="Times New Roman" pitchFamily="18" charset="0"/>
            </a:endParaRPr>
          </a:p>
        </p:txBody>
      </p:sp>
      <p:sp>
        <p:nvSpPr>
          <p:cNvPr id="2" name="TextBox 1"/>
          <p:cNvSpPr txBox="1"/>
          <p:nvPr/>
        </p:nvSpPr>
        <p:spPr>
          <a:xfrm>
            <a:off x="914400" y="2514600"/>
            <a:ext cx="7543800" cy="1692771"/>
          </a:xfrm>
          <a:prstGeom prst="rect">
            <a:avLst/>
          </a:prstGeom>
          <a:solidFill>
            <a:schemeClr val="tx1"/>
          </a:solidFill>
          <a:ln>
            <a:noFill/>
          </a:ln>
        </p:spPr>
        <p:txBody>
          <a:bodyPr wrap="square" rtlCol="0">
            <a:spAutoFit/>
          </a:bodyPr>
          <a:lstStyle/>
          <a:p>
            <a:r>
              <a:rPr lang="en-US" sz="8000" b="1" i="1" dirty="0" smtClean="0">
                <a:solidFill>
                  <a:schemeClr val="bg1"/>
                </a:solidFill>
                <a:latin typeface="Times New Roman" pitchFamily="18" charset="0"/>
                <a:cs typeface="Times New Roman" pitchFamily="18" charset="0"/>
              </a:rPr>
              <a:t>        </a:t>
            </a:r>
            <a:r>
              <a:rPr lang="en-US" sz="8000" b="1" i="1" dirty="0" err="1" smtClean="0">
                <a:solidFill>
                  <a:schemeClr val="bg1"/>
                </a:solidFill>
                <a:latin typeface="Times New Roman" pitchFamily="18" charset="0"/>
                <a:cs typeface="Times New Roman" pitchFamily="18" charset="0"/>
              </a:rPr>
              <a:t>Cacoo</a:t>
            </a:r>
            <a:r>
              <a:rPr lang="en-US" sz="2800" b="1" i="1" dirty="0" smtClean="0">
                <a:solidFill>
                  <a:schemeClr val="bg1"/>
                </a:solidFill>
                <a:latin typeface="Times New Roman" pitchFamily="18" charset="0"/>
                <a:cs typeface="Times New Roman" pitchFamily="18" charset="0"/>
              </a:rPr>
              <a:t> </a:t>
            </a:r>
            <a:br>
              <a:rPr lang="en-US" sz="2800" b="1" i="1" dirty="0" smtClean="0">
                <a:solidFill>
                  <a:schemeClr val="bg1"/>
                </a:solidFill>
                <a:latin typeface="Times New Roman" pitchFamily="18" charset="0"/>
                <a:cs typeface="Times New Roman" pitchFamily="18" charset="0"/>
              </a:rPr>
            </a:br>
            <a:r>
              <a:rPr lang="en-US" sz="2400" b="1" i="1" dirty="0" smtClean="0">
                <a:solidFill>
                  <a:schemeClr val="bg1"/>
                </a:solidFill>
                <a:latin typeface="Times New Roman" pitchFamily="18" charset="0"/>
                <a:cs typeface="Times New Roman" pitchFamily="18" charset="0"/>
              </a:rPr>
              <a:t>                   for Constructing Concept Maps</a:t>
            </a:r>
            <a:endParaRPr lang="en-US" sz="24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077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90600" y="2667000"/>
            <a:ext cx="7772400" cy="2215991"/>
          </a:xfrm>
          <a:prstGeom prst="rect">
            <a:avLst/>
          </a:prstGeom>
          <a:noFill/>
        </p:spPr>
        <p:txBody>
          <a:bodyPr wrap="square" rtlCol="0">
            <a:spAutoFit/>
          </a:bodyPr>
          <a:lstStyle/>
          <a:p>
            <a:r>
              <a:rPr lang="en-US" sz="13800" b="1" i="1" dirty="0" smtClean="0">
                <a:solidFill>
                  <a:schemeClr val="bg1"/>
                </a:solidFill>
                <a:latin typeface="Times New Roman" pitchFamily="18" charset="0"/>
                <a:cs typeface="Times New Roman" pitchFamily="18" charset="0"/>
              </a:rPr>
              <a:t>Rationale</a:t>
            </a:r>
            <a:endParaRPr lang="en-US" sz="13800" b="1" i="1" dirty="0">
              <a:solidFill>
                <a:schemeClr val="bg1"/>
              </a:solidFill>
              <a:latin typeface="Times New Roman" pitchFamily="18" charset="0"/>
              <a:cs typeface="Times New Roman" pitchFamily="18" charset="0"/>
            </a:endParaRPr>
          </a:p>
        </p:txBody>
      </p:sp>
      <p:sp>
        <p:nvSpPr>
          <p:cNvPr id="3" name="TextBox 2"/>
          <p:cNvSpPr txBox="1"/>
          <p:nvPr/>
        </p:nvSpPr>
        <p:spPr>
          <a:xfrm>
            <a:off x="1295400" y="1101804"/>
            <a:ext cx="6858000" cy="1107996"/>
          </a:xfrm>
          <a:prstGeom prst="rect">
            <a:avLst/>
          </a:prstGeom>
          <a:noFill/>
        </p:spPr>
        <p:txBody>
          <a:bodyPr wrap="square" rtlCol="0">
            <a:spAutoFit/>
          </a:bodyPr>
          <a:lstStyle/>
          <a:p>
            <a:r>
              <a:rPr lang="en-US" sz="6600" b="1" i="1" dirty="0" smtClean="0">
                <a:solidFill>
                  <a:schemeClr val="bg1"/>
                </a:solidFill>
                <a:latin typeface="Times New Roman" pitchFamily="18" charset="0"/>
                <a:cs typeface="Times New Roman" pitchFamily="18" charset="0"/>
              </a:rPr>
              <a:t>Concept Mapping:</a:t>
            </a:r>
            <a:endParaRPr lang="en-US" sz="66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5184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828800" y="2667000"/>
            <a:ext cx="5867400" cy="2646878"/>
          </a:xfrm>
          <a:prstGeom prst="rect">
            <a:avLst/>
          </a:prstGeom>
          <a:noFill/>
        </p:spPr>
        <p:txBody>
          <a:bodyPr wrap="square" rtlCol="0">
            <a:spAutoFit/>
          </a:bodyPr>
          <a:lstStyle/>
          <a:p>
            <a:r>
              <a:rPr lang="en-US" sz="16600" b="1" i="1" dirty="0" smtClean="0">
                <a:solidFill>
                  <a:schemeClr val="bg1"/>
                </a:solidFill>
                <a:latin typeface="Times New Roman" pitchFamily="18" charset="0"/>
                <a:cs typeface="Times New Roman" pitchFamily="18" charset="0"/>
              </a:rPr>
              <a:t>Types</a:t>
            </a:r>
            <a:endParaRPr lang="en-US" sz="16600" b="1" i="1" dirty="0">
              <a:solidFill>
                <a:schemeClr val="bg1"/>
              </a:solidFill>
              <a:latin typeface="Times New Roman" pitchFamily="18" charset="0"/>
              <a:cs typeface="Times New Roman" pitchFamily="18" charset="0"/>
            </a:endParaRPr>
          </a:p>
        </p:txBody>
      </p:sp>
      <p:sp>
        <p:nvSpPr>
          <p:cNvPr id="3" name="TextBox 2"/>
          <p:cNvSpPr txBox="1"/>
          <p:nvPr/>
        </p:nvSpPr>
        <p:spPr>
          <a:xfrm>
            <a:off x="1295400" y="1101804"/>
            <a:ext cx="6858000" cy="1107996"/>
          </a:xfrm>
          <a:prstGeom prst="rect">
            <a:avLst/>
          </a:prstGeom>
          <a:noFill/>
        </p:spPr>
        <p:txBody>
          <a:bodyPr wrap="square" rtlCol="0">
            <a:spAutoFit/>
          </a:bodyPr>
          <a:lstStyle/>
          <a:p>
            <a:r>
              <a:rPr lang="en-US" sz="6600" b="1" i="1" dirty="0" smtClean="0">
                <a:solidFill>
                  <a:schemeClr val="bg1"/>
                </a:solidFill>
                <a:latin typeface="Times New Roman" pitchFamily="18" charset="0"/>
                <a:cs typeface="Times New Roman" pitchFamily="18" charset="0"/>
              </a:rPr>
              <a:t>Concept Mapping:</a:t>
            </a:r>
            <a:endParaRPr lang="en-US" sz="66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56189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286000" y="304800"/>
            <a:ext cx="4876800" cy="646331"/>
          </a:xfrm>
          <a:prstGeom prst="rect">
            <a:avLst/>
          </a:prstGeom>
          <a:solidFill>
            <a:schemeClr val="bg1"/>
          </a:solidFill>
          <a:ln w="57150">
            <a:solidFill>
              <a:schemeClr val="tx1"/>
            </a:solidFill>
          </a:ln>
          <a:effectLst>
            <a:softEdge rad="127000"/>
          </a:effectLst>
        </p:spPr>
        <p:txBody>
          <a:bodyPr wrap="square" rtlCol="0">
            <a:spAutoFit/>
          </a:bodyPr>
          <a:lstStyle/>
          <a:p>
            <a:r>
              <a:rPr lang="en-US" sz="3600" b="1" i="1" dirty="0" smtClean="0">
                <a:latin typeface="Times New Roman" pitchFamily="18" charset="0"/>
                <a:cs typeface="Times New Roman" pitchFamily="18" charset="0"/>
              </a:rPr>
              <a:t> Types of Concept Maps</a:t>
            </a:r>
            <a:endParaRPr lang="en-US" sz="3600" b="1" i="1" dirty="0">
              <a:latin typeface="Times New Roman" pitchFamily="18" charset="0"/>
              <a:cs typeface="Times New Roman" pitchFamily="18" charset="0"/>
            </a:endParaRPr>
          </a:p>
        </p:txBody>
      </p:sp>
      <p:sp>
        <p:nvSpPr>
          <p:cNvPr id="3" name="TextBox 2"/>
          <p:cNvSpPr txBox="1"/>
          <p:nvPr/>
        </p:nvSpPr>
        <p:spPr>
          <a:xfrm>
            <a:off x="304800" y="990600"/>
            <a:ext cx="1600200" cy="584775"/>
          </a:xfrm>
          <a:prstGeom prst="rect">
            <a:avLst/>
          </a:prstGeom>
          <a:solidFill>
            <a:schemeClr val="bg1"/>
          </a:solidFill>
          <a:ln w="57150">
            <a:solidFill>
              <a:schemeClr val="tx1"/>
            </a:solidFill>
          </a:ln>
          <a:effectLst>
            <a:softEdge rad="127000"/>
          </a:effectLst>
        </p:spPr>
        <p:txBody>
          <a:bodyPr wrap="square" rtlCol="0">
            <a:spAutoFit/>
          </a:bodyPr>
          <a:lstStyle/>
          <a:p>
            <a:r>
              <a:rPr lang="en-US" sz="3200" b="1" i="1" dirty="0" smtClean="0">
                <a:latin typeface="Times New Roman" pitchFamily="18" charset="0"/>
                <a:cs typeface="Times New Roman" pitchFamily="18" charset="0"/>
              </a:rPr>
              <a:t>Systems </a:t>
            </a:r>
            <a:endParaRPr lang="en-US" sz="2000" b="1" i="1" dirty="0">
              <a:latin typeface="Times New Roman" pitchFamily="18" charset="0"/>
              <a:cs typeface="Times New Roman" pitchFamily="18" charset="0"/>
            </a:endParaRPr>
          </a:p>
        </p:txBody>
      </p:sp>
      <p:grpSp>
        <p:nvGrpSpPr>
          <p:cNvPr id="13" name="Group 12"/>
          <p:cNvGrpSpPr/>
          <p:nvPr/>
        </p:nvGrpSpPr>
        <p:grpSpPr>
          <a:xfrm>
            <a:off x="685800" y="1524000"/>
            <a:ext cx="8153400" cy="461665"/>
            <a:chOff x="685800" y="1524000"/>
            <a:chExt cx="7315200" cy="461665"/>
          </a:xfrm>
        </p:grpSpPr>
        <p:sp>
          <p:nvSpPr>
            <p:cNvPr id="9" name="TextBox 8"/>
            <p:cNvSpPr txBox="1"/>
            <p:nvPr/>
          </p:nvSpPr>
          <p:spPr>
            <a:xfrm>
              <a:off x="914400" y="1524000"/>
              <a:ext cx="7086600" cy="461665"/>
            </a:xfrm>
            <a:prstGeom prst="rect">
              <a:avLst/>
            </a:prstGeom>
            <a:noFill/>
          </p:spPr>
          <p:txBody>
            <a:bodyPr wrap="square" rtlCol="0">
              <a:spAutoFit/>
            </a:bodyPr>
            <a:lstStyle/>
            <a:p>
              <a:r>
                <a:rPr lang="en-US" sz="2400" b="1" i="1" dirty="0" smtClean="0">
                  <a:solidFill>
                    <a:schemeClr val="bg1"/>
                  </a:solidFill>
                  <a:latin typeface="Times New Roman" pitchFamily="18" charset="0"/>
                  <a:cs typeface="Times New Roman" pitchFamily="18" charset="0"/>
                </a:rPr>
                <a:t>Depict comprehensive, integrated </a:t>
              </a:r>
              <a:r>
                <a:rPr lang="en-US" sz="2400" b="1" i="1" dirty="0">
                  <a:solidFill>
                    <a:schemeClr val="bg1"/>
                  </a:solidFill>
                  <a:latin typeface="Times New Roman" pitchFamily="18" charset="0"/>
                  <a:cs typeface="Times New Roman" pitchFamily="18" charset="0"/>
                </a:rPr>
                <a:t>data for critical thinking</a:t>
              </a:r>
              <a:endParaRPr lang="en-US" sz="2400" dirty="0">
                <a:solidFill>
                  <a:schemeClr val="bg1"/>
                </a:solidFill>
              </a:endParaRPr>
            </a:p>
          </p:txBody>
        </p:sp>
        <p:sp>
          <p:nvSpPr>
            <p:cNvPr id="10" name="Bent-Up Arrow 9"/>
            <p:cNvSpPr/>
            <p:nvPr/>
          </p:nvSpPr>
          <p:spPr>
            <a:xfrm rot="5400000">
              <a:off x="723900" y="1562100"/>
              <a:ext cx="228600" cy="304800"/>
            </a:xfrm>
            <a:prstGeom prst="bentUp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04800" y="2387025"/>
            <a:ext cx="1371600" cy="584775"/>
          </a:xfrm>
          <a:prstGeom prst="rect">
            <a:avLst/>
          </a:prstGeom>
          <a:solidFill>
            <a:schemeClr val="bg1"/>
          </a:solidFill>
          <a:ln w="57150">
            <a:solidFill>
              <a:schemeClr val="tx1"/>
            </a:solidFill>
          </a:ln>
          <a:effectLst>
            <a:softEdge rad="127000"/>
          </a:effectLst>
        </p:spPr>
        <p:txBody>
          <a:bodyPr wrap="square" rtlCol="0">
            <a:spAutoFit/>
          </a:bodyPr>
          <a:lstStyle/>
          <a:p>
            <a:r>
              <a:rPr lang="en-US" sz="3200" b="1" i="1" dirty="0" smtClean="0">
                <a:latin typeface="Times New Roman" pitchFamily="18" charset="0"/>
                <a:cs typeface="Times New Roman" pitchFamily="18" charset="0"/>
              </a:rPr>
              <a:t>Spider </a:t>
            </a:r>
            <a:endParaRPr lang="en-US" sz="2000" b="1" i="1" dirty="0">
              <a:latin typeface="Times New Roman" pitchFamily="18" charset="0"/>
              <a:cs typeface="Times New Roman" pitchFamily="18" charset="0"/>
            </a:endParaRPr>
          </a:p>
        </p:txBody>
      </p:sp>
      <p:grpSp>
        <p:nvGrpSpPr>
          <p:cNvPr id="14" name="Group 13"/>
          <p:cNvGrpSpPr/>
          <p:nvPr/>
        </p:nvGrpSpPr>
        <p:grpSpPr>
          <a:xfrm>
            <a:off x="685800" y="2891135"/>
            <a:ext cx="7315200" cy="461665"/>
            <a:chOff x="685800" y="1524000"/>
            <a:chExt cx="7315200" cy="461665"/>
          </a:xfrm>
        </p:grpSpPr>
        <p:sp>
          <p:nvSpPr>
            <p:cNvPr id="15" name="TextBox 14"/>
            <p:cNvSpPr txBox="1"/>
            <p:nvPr/>
          </p:nvSpPr>
          <p:spPr>
            <a:xfrm>
              <a:off x="914400" y="1524000"/>
              <a:ext cx="7086600" cy="461665"/>
            </a:xfrm>
            <a:prstGeom prst="rect">
              <a:avLst/>
            </a:prstGeom>
            <a:noFill/>
          </p:spPr>
          <p:txBody>
            <a:bodyPr wrap="square" rtlCol="0">
              <a:spAutoFit/>
            </a:bodyPr>
            <a:lstStyle/>
            <a:p>
              <a:r>
                <a:rPr lang="en-US" sz="2400" b="1" i="1" dirty="0" smtClean="0">
                  <a:solidFill>
                    <a:schemeClr val="bg1"/>
                  </a:solidFill>
                  <a:latin typeface="Times New Roman" pitchFamily="18" charset="0"/>
                  <a:cs typeface="Times New Roman" pitchFamily="18" charset="0"/>
                </a:rPr>
                <a:t>Do not depict integration of data </a:t>
              </a:r>
              <a:r>
                <a:rPr lang="en-US" sz="2400" b="1" i="1" dirty="0">
                  <a:solidFill>
                    <a:schemeClr val="bg1"/>
                  </a:solidFill>
                  <a:latin typeface="Times New Roman" pitchFamily="18" charset="0"/>
                  <a:cs typeface="Times New Roman" pitchFamily="18" charset="0"/>
                </a:rPr>
                <a:t>for critical thinking</a:t>
              </a:r>
              <a:endParaRPr lang="en-US" sz="2400" dirty="0">
                <a:solidFill>
                  <a:schemeClr val="bg1"/>
                </a:solidFill>
              </a:endParaRPr>
            </a:p>
          </p:txBody>
        </p:sp>
        <p:sp>
          <p:nvSpPr>
            <p:cNvPr id="16" name="Bent-Up Arrow 15"/>
            <p:cNvSpPr/>
            <p:nvPr/>
          </p:nvSpPr>
          <p:spPr>
            <a:xfrm rot="5400000">
              <a:off x="723900" y="1562100"/>
              <a:ext cx="228600" cy="304800"/>
            </a:xfrm>
            <a:prstGeom prst="bentUp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04800" y="3758625"/>
            <a:ext cx="5105400" cy="584775"/>
          </a:xfrm>
          <a:prstGeom prst="rect">
            <a:avLst/>
          </a:prstGeom>
          <a:solidFill>
            <a:schemeClr val="bg1"/>
          </a:solidFill>
          <a:ln w="57150">
            <a:solidFill>
              <a:schemeClr val="tx1"/>
            </a:solidFill>
          </a:ln>
          <a:effectLst>
            <a:softEdge rad="127000"/>
          </a:effectLst>
        </p:spPr>
        <p:txBody>
          <a:bodyPr wrap="square" rtlCol="0">
            <a:spAutoFit/>
          </a:bodyPr>
          <a:lstStyle/>
          <a:p>
            <a:r>
              <a:rPr lang="en-US" sz="3200" b="1" i="1" dirty="0" smtClean="0">
                <a:latin typeface="Times New Roman" pitchFamily="18" charset="0"/>
                <a:cs typeface="Times New Roman" pitchFamily="18" charset="0"/>
              </a:rPr>
              <a:t>Hierarchical/Chronological</a:t>
            </a:r>
            <a:endParaRPr lang="en-US" sz="2000" b="1" i="1" dirty="0">
              <a:latin typeface="Times New Roman" pitchFamily="18" charset="0"/>
              <a:cs typeface="Times New Roman" pitchFamily="18" charset="0"/>
            </a:endParaRPr>
          </a:p>
        </p:txBody>
      </p:sp>
      <p:grpSp>
        <p:nvGrpSpPr>
          <p:cNvPr id="18" name="Group 17"/>
          <p:cNvGrpSpPr/>
          <p:nvPr/>
        </p:nvGrpSpPr>
        <p:grpSpPr>
          <a:xfrm>
            <a:off x="685800" y="4267200"/>
            <a:ext cx="7315200" cy="461665"/>
            <a:chOff x="685800" y="1524000"/>
            <a:chExt cx="7315200" cy="461665"/>
          </a:xfrm>
        </p:grpSpPr>
        <p:sp>
          <p:nvSpPr>
            <p:cNvPr id="19" name="TextBox 18"/>
            <p:cNvSpPr txBox="1"/>
            <p:nvPr/>
          </p:nvSpPr>
          <p:spPr>
            <a:xfrm>
              <a:off x="914400" y="1524000"/>
              <a:ext cx="7086600" cy="461665"/>
            </a:xfrm>
            <a:prstGeom prst="rect">
              <a:avLst/>
            </a:prstGeom>
            <a:noFill/>
          </p:spPr>
          <p:txBody>
            <a:bodyPr wrap="square" rtlCol="0">
              <a:spAutoFit/>
            </a:bodyPr>
            <a:lstStyle/>
            <a:p>
              <a:r>
                <a:rPr lang="en-US" sz="2400" b="1" i="1" dirty="0" smtClean="0">
                  <a:solidFill>
                    <a:schemeClr val="bg1"/>
                  </a:solidFill>
                  <a:latin typeface="Times New Roman" pitchFamily="18" charset="0"/>
                  <a:cs typeface="Times New Roman" pitchFamily="18" charset="0"/>
                </a:rPr>
                <a:t>Do not depict integration of </a:t>
              </a:r>
              <a:r>
                <a:rPr lang="en-US" sz="2400" b="1" i="1" dirty="0">
                  <a:solidFill>
                    <a:schemeClr val="bg1"/>
                  </a:solidFill>
                  <a:latin typeface="Times New Roman" pitchFamily="18" charset="0"/>
                  <a:cs typeface="Times New Roman" pitchFamily="18" charset="0"/>
                </a:rPr>
                <a:t>data for critical thinking</a:t>
              </a:r>
              <a:endParaRPr lang="en-US" sz="2400" dirty="0">
                <a:solidFill>
                  <a:schemeClr val="bg1"/>
                </a:solidFill>
              </a:endParaRPr>
            </a:p>
          </p:txBody>
        </p:sp>
        <p:sp>
          <p:nvSpPr>
            <p:cNvPr id="20" name="Bent-Up Arrow 19"/>
            <p:cNvSpPr/>
            <p:nvPr/>
          </p:nvSpPr>
          <p:spPr>
            <a:xfrm rot="5400000">
              <a:off x="723900" y="1562100"/>
              <a:ext cx="228600" cy="304800"/>
            </a:xfrm>
            <a:prstGeom prst="bentUp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04800" y="5054025"/>
            <a:ext cx="2286000" cy="584775"/>
          </a:xfrm>
          <a:prstGeom prst="rect">
            <a:avLst/>
          </a:prstGeom>
          <a:solidFill>
            <a:schemeClr val="bg1"/>
          </a:solidFill>
          <a:ln w="57150">
            <a:solidFill>
              <a:schemeClr val="tx1"/>
            </a:solidFill>
          </a:ln>
          <a:effectLst>
            <a:softEdge rad="127000"/>
          </a:effectLst>
        </p:spPr>
        <p:txBody>
          <a:bodyPr wrap="square" rtlCol="0">
            <a:spAutoFit/>
          </a:bodyPr>
          <a:lstStyle/>
          <a:p>
            <a:r>
              <a:rPr lang="en-US" sz="3200" b="1" i="1" dirty="0" smtClean="0">
                <a:latin typeface="Times New Roman" pitchFamily="18" charset="0"/>
                <a:cs typeface="Times New Roman" pitchFamily="18" charset="0"/>
              </a:rPr>
              <a:t>Flow Chart</a:t>
            </a:r>
            <a:endParaRPr lang="en-US" sz="2000" b="1" i="1" dirty="0">
              <a:latin typeface="Times New Roman" pitchFamily="18" charset="0"/>
              <a:cs typeface="Times New Roman" pitchFamily="18" charset="0"/>
            </a:endParaRPr>
          </a:p>
        </p:txBody>
      </p:sp>
      <p:grpSp>
        <p:nvGrpSpPr>
          <p:cNvPr id="22" name="Group 21"/>
          <p:cNvGrpSpPr/>
          <p:nvPr/>
        </p:nvGrpSpPr>
        <p:grpSpPr>
          <a:xfrm>
            <a:off x="685800" y="5558135"/>
            <a:ext cx="7315200" cy="461665"/>
            <a:chOff x="685800" y="1524000"/>
            <a:chExt cx="7315200" cy="461665"/>
          </a:xfrm>
        </p:grpSpPr>
        <p:sp>
          <p:nvSpPr>
            <p:cNvPr id="23" name="TextBox 22"/>
            <p:cNvSpPr txBox="1"/>
            <p:nvPr/>
          </p:nvSpPr>
          <p:spPr>
            <a:xfrm>
              <a:off x="914400" y="1524000"/>
              <a:ext cx="7086600" cy="461665"/>
            </a:xfrm>
            <a:prstGeom prst="rect">
              <a:avLst/>
            </a:prstGeom>
            <a:noFill/>
          </p:spPr>
          <p:txBody>
            <a:bodyPr wrap="square" rtlCol="0">
              <a:spAutoFit/>
            </a:bodyPr>
            <a:lstStyle/>
            <a:p>
              <a:r>
                <a:rPr lang="en-US" sz="2400" b="1" i="1" dirty="0" smtClean="0">
                  <a:solidFill>
                    <a:schemeClr val="bg1"/>
                  </a:solidFill>
                  <a:latin typeface="Times New Roman" pitchFamily="18" charset="0"/>
                  <a:cs typeface="Times New Roman" pitchFamily="18" charset="0"/>
                </a:rPr>
                <a:t>Depict minimal </a:t>
              </a:r>
              <a:r>
                <a:rPr lang="en-US" sz="2400" b="1" i="1" dirty="0">
                  <a:solidFill>
                    <a:schemeClr val="bg1"/>
                  </a:solidFill>
                  <a:latin typeface="Times New Roman" pitchFamily="18" charset="0"/>
                  <a:cs typeface="Times New Roman" pitchFamily="18" charset="0"/>
                </a:rPr>
                <a:t>data for critical thinking</a:t>
              </a:r>
              <a:endParaRPr lang="en-US" sz="2400" dirty="0">
                <a:solidFill>
                  <a:schemeClr val="bg1"/>
                </a:solidFill>
              </a:endParaRPr>
            </a:p>
          </p:txBody>
        </p:sp>
        <p:sp>
          <p:nvSpPr>
            <p:cNvPr id="24" name="Bent-Up Arrow 23"/>
            <p:cNvSpPr/>
            <p:nvPr/>
          </p:nvSpPr>
          <p:spPr>
            <a:xfrm rot="5400000">
              <a:off x="723900" y="1562100"/>
              <a:ext cx="228600" cy="304800"/>
            </a:xfrm>
            <a:prstGeom prst="bentUp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038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grpId="0" nodeType="afterEffect">
                                  <p:stCondLst>
                                    <p:cond delay="375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5250"/>
                            </p:stCondLst>
                            <p:childTnLst>
                              <p:par>
                                <p:cTn id="17" presetID="9"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par>
                          <p:cTn id="20" fill="hold">
                            <p:stCondLst>
                              <p:cond delay="5750"/>
                            </p:stCondLst>
                            <p:childTnLst>
                              <p:par>
                                <p:cTn id="21" presetID="9" presetClass="entr" presetSubtype="0" fill="hold" grpId="0" nodeType="afterEffect">
                                  <p:stCondLst>
                                    <p:cond delay="375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par>
                          <p:cTn id="24" fill="hold">
                            <p:stCondLst>
                              <p:cond delay="10000"/>
                            </p:stCondLst>
                            <p:childTnLst>
                              <p:par>
                                <p:cTn id="25" presetID="9"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par>
                          <p:cTn id="28" fill="hold">
                            <p:stCondLst>
                              <p:cond delay="10500"/>
                            </p:stCondLst>
                            <p:childTnLst>
                              <p:par>
                                <p:cTn id="29" presetID="9" presetClass="entr" presetSubtype="0" fill="hold" grpId="0" nodeType="afterEffect">
                                  <p:stCondLst>
                                    <p:cond delay="375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par>
                          <p:cTn id="32" fill="hold">
                            <p:stCondLst>
                              <p:cond delay="14750"/>
                            </p:stCondLst>
                            <p:childTnLst>
                              <p:par>
                                <p:cTn id="33" presetID="9"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7"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2743200" y="0"/>
            <a:ext cx="3657600" cy="523220"/>
          </a:xfrm>
          <a:prstGeom prst="rect">
            <a:avLst/>
          </a:prstGeom>
          <a:ln w="76200">
            <a:solidFill>
              <a:srgbClr val="0000FF"/>
            </a:solidFill>
          </a:ln>
        </p:spPr>
        <p:txBody>
          <a:bodyPr wrap="square">
            <a:spAutoFit/>
          </a:bodyPr>
          <a:lstStyle/>
          <a:p>
            <a:pPr>
              <a:defRPr/>
            </a:pPr>
            <a:r>
              <a:rPr lang="en-US" sz="28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Systems</a:t>
            </a:r>
            <a:r>
              <a:rPr lang="en-US" sz="24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Concept Map: </a:t>
            </a:r>
            <a:r>
              <a:rPr lang="en-US" sz="28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Age</a:t>
            </a:r>
            <a:endParaRPr lang="en-US" sz="28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3352800" y="609600"/>
            <a:ext cx="2971800" cy="461963"/>
          </a:xfrm>
          <a:prstGeom prst="rect">
            <a:avLst/>
          </a:prstGeom>
          <a:noFill/>
        </p:spPr>
        <p:txBody>
          <a:bodyPr>
            <a:spAutoFit/>
          </a:bodyPr>
          <a:lstStyle/>
          <a:p>
            <a:pPr>
              <a:defRPr/>
            </a:pPr>
            <a:r>
              <a:rPr lang="en-US" sz="2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Chronological</a:t>
            </a:r>
          </a:p>
        </p:txBody>
      </p:sp>
      <p:sp>
        <p:nvSpPr>
          <p:cNvPr id="14" name="TextBox 13"/>
          <p:cNvSpPr txBox="1"/>
          <p:nvPr/>
        </p:nvSpPr>
        <p:spPr>
          <a:xfrm>
            <a:off x="6477000" y="2509838"/>
            <a:ext cx="2286000" cy="461962"/>
          </a:xfrm>
          <a:prstGeom prst="rect">
            <a:avLst/>
          </a:prstGeom>
          <a:noFill/>
        </p:spPr>
        <p:txBody>
          <a:bodyPr>
            <a:spAutoFit/>
          </a:bodyPr>
          <a:lstStyle/>
          <a:p>
            <a:pPr>
              <a:defRPr/>
            </a:pPr>
            <a:r>
              <a:rPr lang="en-US" sz="2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Biological</a:t>
            </a:r>
          </a:p>
        </p:txBody>
      </p:sp>
      <p:sp>
        <p:nvSpPr>
          <p:cNvPr id="15" name="TextBox 14"/>
          <p:cNvSpPr txBox="1"/>
          <p:nvPr/>
        </p:nvSpPr>
        <p:spPr>
          <a:xfrm>
            <a:off x="3352800" y="4414838"/>
            <a:ext cx="2895600" cy="461962"/>
          </a:xfrm>
          <a:prstGeom prst="rect">
            <a:avLst/>
          </a:prstGeom>
          <a:noFill/>
        </p:spPr>
        <p:txBody>
          <a:bodyPr>
            <a:spAutoFit/>
          </a:bodyPr>
          <a:lstStyle/>
          <a:p>
            <a:pPr>
              <a:defRPr/>
            </a:pPr>
            <a:r>
              <a:rPr lang="en-US" sz="2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Psychological</a:t>
            </a:r>
          </a:p>
        </p:txBody>
      </p:sp>
      <p:sp>
        <p:nvSpPr>
          <p:cNvPr id="16" name="TextBox 15"/>
          <p:cNvSpPr txBox="1"/>
          <p:nvPr/>
        </p:nvSpPr>
        <p:spPr>
          <a:xfrm>
            <a:off x="1447800" y="2438400"/>
            <a:ext cx="1157288" cy="523875"/>
          </a:xfrm>
          <a:prstGeom prst="rect">
            <a:avLst/>
          </a:prstGeom>
          <a:noFill/>
        </p:spPr>
        <p:txBody>
          <a:bodyPr>
            <a:spAutoFit/>
          </a:bodyPr>
          <a:lstStyle/>
          <a:p>
            <a:pPr>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Social</a:t>
            </a:r>
          </a:p>
        </p:txBody>
      </p:sp>
      <p:cxnSp>
        <p:nvCxnSpPr>
          <p:cNvPr id="3" name="Straight Arrow Connector 2"/>
          <p:cNvCxnSpPr/>
          <p:nvPr/>
        </p:nvCxnSpPr>
        <p:spPr bwMode="auto">
          <a:xfrm flipH="1" flipV="1">
            <a:off x="4510088" y="1179513"/>
            <a:ext cx="1890712" cy="148748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28" name="TextBox 22"/>
          <p:cNvSpPr txBox="1">
            <a:spLocks noChangeArrowheads="1"/>
          </p:cNvSpPr>
          <p:nvPr/>
        </p:nvSpPr>
        <p:spPr bwMode="auto">
          <a:xfrm rot="2238841">
            <a:off x="4774898" y="1869602"/>
            <a:ext cx="11395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i="1" dirty="0" smtClean="0">
                <a:latin typeface="Times New Roman" pitchFamily="18" charset="0"/>
                <a:cs typeface="Times New Roman" pitchFamily="18" charset="0"/>
              </a:rPr>
              <a:t>Referenced to</a:t>
            </a:r>
            <a:endParaRPr lang="en-US" sz="1200" b="1" i="1" dirty="0">
              <a:latin typeface="Times New Roman" pitchFamily="18" charset="0"/>
              <a:cs typeface="Times New Roman" pitchFamily="18" charset="0"/>
            </a:endParaRPr>
          </a:p>
        </p:txBody>
      </p:sp>
      <p:sp>
        <p:nvSpPr>
          <p:cNvPr id="30729" name="TextBox 19"/>
          <p:cNvSpPr txBox="1">
            <a:spLocks noChangeArrowheads="1"/>
          </p:cNvSpPr>
          <p:nvPr/>
        </p:nvSpPr>
        <p:spPr bwMode="auto">
          <a:xfrm rot="16200000">
            <a:off x="3988593" y="1907382"/>
            <a:ext cx="1195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i="1" dirty="0">
                <a:latin typeface="Times New Roman" pitchFamily="18" charset="0"/>
                <a:cs typeface="Times New Roman" pitchFamily="18" charset="0"/>
              </a:rPr>
              <a:t>Referenced </a:t>
            </a:r>
            <a:r>
              <a:rPr lang="en-US" sz="1200" b="1" i="1" dirty="0" smtClean="0">
                <a:latin typeface="Times New Roman" pitchFamily="18" charset="0"/>
                <a:cs typeface="Times New Roman" pitchFamily="18" charset="0"/>
              </a:rPr>
              <a:t> to</a:t>
            </a:r>
            <a:endParaRPr lang="en-US" sz="1200" b="1" i="1" dirty="0">
              <a:latin typeface="Times New Roman" pitchFamily="18" charset="0"/>
              <a:cs typeface="Times New Roman" pitchFamily="18" charset="0"/>
            </a:endParaRPr>
          </a:p>
        </p:txBody>
      </p:sp>
      <p:cxnSp>
        <p:nvCxnSpPr>
          <p:cNvPr id="10" name="Straight Arrow Connector 9"/>
          <p:cNvCxnSpPr/>
          <p:nvPr/>
        </p:nvCxnSpPr>
        <p:spPr bwMode="auto">
          <a:xfrm flipV="1">
            <a:off x="4381500" y="1143000"/>
            <a:ext cx="38100" cy="3352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31" name="TextBox 24"/>
          <p:cNvSpPr txBox="1">
            <a:spLocks noChangeArrowheads="1"/>
          </p:cNvSpPr>
          <p:nvPr/>
        </p:nvSpPr>
        <p:spPr bwMode="auto">
          <a:xfrm rot="18816973">
            <a:off x="2831122" y="1874124"/>
            <a:ext cx="110300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i="1" dirty="0" smtClean="0">
                <a:latin typeface="Times New Roman" pitchFamily="18" charset="0"/>
                <a:cs typeface="Times New Roman" pitchFamily="18" charset="0"/>
              </a:rPr>
              <a:t>Referenced </a:t>
            </a:r>
            <a:r>
              <a:rPr lang="en-US" sz="1200" b="1" i="1" dirty="0">
                <a:latin typeface="Times New Roman" pitchFamily="18" charset="0"/>
                <a:cs typeface="Times New Roman" pitchFamily="18" charset="0"/>
              </a:rPr>
              <a:t>to</a:t>
            </a:r>
          </a:p>
        </p:txBody>
      </p:sp>
      <p:cxnSp>
        <p:nvCxnSpPr>
          <p:cNvPr id="18" name="Straight Arrow Connector 17"/>
          <p:cNvCxnSpPr/>
          <p:nvPr/>
        </p:nvCxnSpPr>
        <p:spPr bwMode="auto">
          <a:xfrm flipH="1">
            <a:off x="4510088" y="2878138"/>
            <a:ext cx="1890712" cy="1617662"/>
          </a:xfrm>
          <a:prstGeom prst="straightConnector1">
            <a:avLst/>
          </a:prstGeom>
          <a:ln w="76200">
            <a:solidFill>
              <a:srgbClr val="0000FF"/>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30733" name="TextBox 17412"/>
          <p:cNvSpPr txBox="1">
            <a:spLocks noChangeArrowheads="1"/>
          </p:cNvSpPr>
          <p:nvPr/>
        </p:nvSpPr>
        <p:spPr bwMode="auto">
          <a:xfrm rot="-2333173">
            <a:off x="4748577" y="3507235"/>
            <a:ext cx="107503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i="1" dirty="0">
                <a:solidFill>
                  <a:srgbClr val="0000FF"/>
                </a:solidFill>
                <a:latin typeface="Times New Roman" pitchFamily="18" charset="0"/>
                <a:cs typeface="Times New Roman" pitchFamily="18" charset="0"/>
              </a:rPr>
              <a:t>Interacts with</a:t>
            </a:r>
          </a:p>
        </p:txBody>
      </p:sp>
      <p:cxnSp>
        <p:nvCxnSpPr>
          <p:cNvPr id="19" name="Straight Arrow Connector 18"/>
          <p:cNvCxnSpPr/>
          <p:nvPr/>
        </p:nvCxnSpPr>
        <p:spPr bwMode="auto">
          <a:xfrm>
            <a:off x="2514600" y="2895600"/>
            <a:ext cx="1524000" cy="1600200"/>
          </a:xfrm>
          <a:prstGeom prst="straightConnector1">
            <a:avLst/>
          </a:prstGeom>
          <a:ln w="76200">
            <a:solidFill>
              <a:srgbClr val="0000FF"/>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30735" name="TextBox 39"/>
          <p:cNvSpPr txBox="1">
            <a:spLocks noChangeArrowheads="1"/>
          </p:cNvSpPr>
          <p:nvPr/>
        </p:nvSpPr>
        <p:spPr bwMode="auto">
          <a:xfrm rot="2809381">
            <a:off x="2920590" y="3599404"/>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i="1" dirty="0">
                <a:solidFill>
                  <a:srgbClr val="0000FF"/>
                </a:solidFill>
                <a:latin typeface="Times New Roman" pitchFamily="18" charset="0"/>
                <a:cs typeface="Times New Roman" pitchFamily="18" charset="0"/>
              </a:rPr>
              <a:t>Interacts with</a:t>
            </a:r>
          </a:p>
        </p:txBody>
      </p:sp>
      <p:cxnSp>
        <p:nvCxnSpPr>
          <p:cNvPr id="8" name="Straight Arrow Connector 7"/>
          <p:cNvCxnSpPr/>
          <p:nvPr/>
        </p:nvCxnSpPr>
        <p:spPr bwMode="auto">
          <a:xfrm flipH="1" flipV="1">
            <a:off x="2605088" y="2743200"/>
            <a:ext cx="3795712" cy="42863"/>
          </a:xfrm>
          <a:prstGeom prst="straightConnector1">
            <a:avLst/>
          </a:prstGeom>
          <a:ln w="76200">
            <a:solidFill>
              <a:srgbClr val="0000FF"/>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30737" name="TextBox 40"/>
          <p:cNvSpPr txBox="1">
            <a:spLocks noChangeArrowheads="1"/>
          </p:cNvSpPr>
          <p:nvPr/>
        </p:nvSpPr>
        <p:spPr bwMode="auto">
          <a:xfrm>
            <a:off x="4572000" y="2771775"/>
            <a:ext cx="109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i="1" dirty="0">
                <a:solidFill>
                  <a:srgbClr val="0000FF"/>
                </a:solidFill>
                <a:latin typeface="Times New Roman" pitchFamily="18" charset="0"/>
                <a:cs typeface="Times New Roman" pitchFamily="18" charset="0"/>
              </a:rPr>
              <a:t>Interacts </a:t>
            </a:r>
            <a:r>
              <a:rPr lang="en-US" sz="1200" b="1" i="1" dirty="0" smtClean="0">
                <a:solidFill>
                  <a:srgbClr val="0000FF"/>
                </a:solidFill>
                <a:latin typeface="Times New Roman" pitchFamily="18" charset="0"/>
                <a:cs typeface="Times New Roman" pitchFamily="18" charset="0"/>
              </a:rPr>
              <a:t>with</a:t>
            </a:r>
            <a:endParaRPr lang="en-US" sz="1200" b="1" i="1" dirty="0">
              <a:solidFill>
                <a:srgbClr val="0000FF"/>
              </a:solidFill>
              <a:latin typeface="Times New Roman" pitchFamily="18" charset="0"/>
              <a:cs typeface="Times New Roman" pitchFamily="18" charset="0"/>
            </a:endParaRPr>
          </a:p>
        </p:txBody>
      </p:sp>
      <p:cxnSp>
        <p:nvCxnSpPr>
          <p:cNvPr id="48" name="Straight Arrow Connector 47"/>
          <p:cNvCxnSpPr/>
          <p:nvPr/>
        </p:nvCxnSpPr>
        <p:spPr bwMode="auto">
          <a:xfrm flipV="1">
            <a:off x="2667000" y="1143000"/>
            <a:ext cx="1371600" cy="1447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3" name="Group 42"/>
          <p:cNvGrpSpPr>
            <a:grpSpLocks/>
          </p:cNvGrpSpPr>
          <p:nvPr/>
        </p:nvGrpSpPr>
        <p:grpSpPr bwMode="auto">
          <a:xfrm>
            <a:off x="609600" y="2895600"/>
            <a:ext cx="1828800" cy="1300163"/>
            <a:chOff x="609600" y="2895600"/>
            <a:chExt cx="1828800" cy="1299865"/>
          </a:xfrm>
        </p:grpSpPr>
        <p:cxnSp>
          <p:nvCxnSpPr>
            <p:cNvPr id="17409" name="Straight Arrow Connector 17408"/>
            <p:cNvCxnSpPr/>
            <p:nvPr/>
          </p:nvCxnSpPr>
          <p:spPr bwMode="auto">
            <a:xfrm flipH="1">
              <a:off x="1606550" y="2895600"/>
              <a:ext cx="23813" cy="90943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41375" y="3733608"/>
              <a:ext cx="1597025" cy="461857"/>
            </a:xfrm>
            <a:prstGeom prst="rect">
              <a:avLst/>
            </a:prstGeom>
            <a:noFill/>
          </p:spPr>
          <p:txBody>
            <a:bodyPr>
              <a:spAutoFit/>
            </a:bodyPr>
            <a:lstStyle/>
            <a:p>
              <a:pPr>
                <a:defRPr/>
              </a:pPr>
              <a:r>
                <a:rPr lang="en-US" sz="2400" b="1" i="1" dirty="0">
                  <a:effectLst>
                    <a:outerShdw blurRad="38100" dist="38100" dir="2700000" algn="tl">
                      <a:srgbClr val="000000">
                        <a:alpha val="43137"/>
                      </a:srgbClr>
                    </a:outerShdw>
                  </a:effectLst>
                  <a:latin typeface="Times New Roman" pitchFamily="18" charset="0"/>
                  <a:cs typeface="Times New Roman" pitchFamily="18" charset="0"/>
                </a:rPr>
                <a:t>Definition</a:t>
              </a:r>
            </a:p>
          </p:txBody>
        </p:sp>
        <p:sp>
          <p:nvSpPr>
            <p:cNvPr id="30780" name="TextBox 19"/>
            <p:cNvSpPr txBox="1">
              <a:spLocks noChangeArrowheads="1"/>
            </p:cNvSpPr>
            <p:nvPr/>
          </p:nvSpPr>
          <p:spPr bwMode="auto">
            <a:xfrm>
              <a:off x="609600" y="3048000"/>
              <a:ext cx="1600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a:latin typeface="Times New Roman" pitchFamily="18" charset="0"/>
                  <a:cs typeface="Times New Roman" pitchFamily="18" charset="0"/>
                </a:rPr>
                <a:t>Explained      as</a:t>
              </a:r>
            </a:p>
          </p:txBody>
        </p:sp>
      </p:grpSp>
      <p:grpSp>
        <p:nvGrpSpPr>
          <p:cNvPr id="44" name="Group 43"/>
          <p:cNvGrpSpPr>
            <a:grpSpLocks/>
          </p:cNvGrpSpPr>
          <p:nvPr/>
        </p:nvGrpSpPr>
        <p:grpSpPr bwMode="auto">
          <a:xfrm>
            <a:off x="762000" y="4195763"/>
            <a:ext cx="1676400" cy="1219200"/>
            <a:chOff x="762000" y="4195618"/>
            <a:chExt cx="1676400" cy="1219047"/>
          </a:xfrm>
        </p:grpSpPr>
        <p:cxnSp>
          <p:nvCxnSpPr>
            <p:cNvPr id="60" name="Straight Arrow Connector 59"/>
            <p:cNvCxnSpPr/>
            <p:nvPr/>
          </p:nvCxnSpPr>
          <p:spPr bwMode="auto">
            <a:xfrm flipH="1">
              <a:off x="1576388" y="4195618"/>
              <a:ext cx="23812" cy="90952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14400" y="4952760"/>
              <a:ext cx="1524000" cy="461905"/>
            </a:xfrm>
            <a:prstGeom prst="rect">
              <a:avLst/>
            </a:prstGeom>
            <a:noFill/>
          </p:spPr>
          <p:txBody>
            <a:bodyPr>
              <a:spAutoFit/>
            </a:bodyPr>
            <a:lstStyle/>
            <a:p>
              <a:pPr>
                <a:defRPr/>
              </a:pPr>
              <a:r>
                <a:rPr lang="en-US" sz="2400" b="1" i="1" dirty="0">
                  <a:effectLst>
                    <a:outerShdw blurRad="38100" dist="38100" dir="2700000" algn="tl">
                      <a:srgbClr val="000000">
                        <a:alpha val="43137"/>
                      </a:srgbClr>
                    </a:outerShdw>
                  </a:effectLst>
                  <a:latin typeface="Times New Roman" pitchFamily="18" charset="0"/>
                  <a:cs typeface="Times New Roman" pitchFamily="18" charset="0"/>
                </a:rPr>
                <a:t>Domain</a:t>
              </a:r>
            </a:p>
          </p:txBody>
        </p:sp>
        <p:sp>
          <p:nvSpPr>
            <p:cNvPr id="30777" name="TextBox 19"/>
            <p:cNvSpPr txBox="1">
              <a:spLocks noChangeArrowheads="1"/>
            </p:cNvSpPr>
            <p:nvPr/>
          </p:nvSpPr>
          <p:spPr bwMode="auto">
            <a:xfrm>
              <a:off x="762000" y="4340423"/>
              <a:ext cx="1600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dirty="0" smtClean="0">
                  <a:latin typeface="Times New Roman" pitchFamily="18" charset="0"/>
                  <a:cs typeface="Times New Roman" pitchFamily="18" charset="0"/>
                </a:rPr>
                <a:t>Delimits</a:t>
              </a:r>
              <a:endParaRPr lang="en-US" sz="1400" b="1" i="1" dirty="0">
                <a:latin typeface="Times New Roman" pitchFamily="18" charset="0"/>
                <a:cs typeface="Times New Roman" pitchFamily="18" charset="0"/>
              </a:endParaRPr>
            </a:p>
          </p:txBody>
        </p:sp>
      </p:grpSp>
      <p:grpSp>
        <p:nvGrpSpPr>
          <p:cNvPr id="45" name="Group 44"/>
          <p:cNvGrpSpPr>
            <a:grpSpLocks/>
          </p:cNvGrpSpPr>
          <p:nvPr/>
        </p:nvGrpSpPr>
        <p:grpSpPr bwMode="auto">
          <a:xfrm>
            <a:off x="762000" y="5410200"/>
            <a:ext cx="1905000" cy="1223963"/>
            <a:chOff x="762000" y="5410200"/>
            <a:chExt cx="1905000" cy="1223665"/>
          </a:xfrm>
        </p:grpSpPr>
        <p:cxnSp>
          <p:nvCxnSpPr>
            <p:cNvPr id="62" name="Straight Arrow Connector 61"/>
            <p:cNvCxnSpPr/>
            <p:nvPr/>
          </p:nvCxnSpPr>
          <p:spPr bwMode="auto">
            <a:xfrm flipH="1">
              <a:off x="1576388" y="5410200"/>
              <a:ext cx="23812" cy="90941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62000" y="6172014"/>
              <a:ext cx="1905000" cy="461851"/>
            </a:xfrm>
            <a:prstGeom prst="rect">
              <a:avLst/>
            </a:prstGeom>
            <a:noFill/>
          </p:spPr>
          <p:txBody>
            <a:bodyPr>
              <a:spAutoFit/>
            </a:bodyPr>
            <a:lstStyle/>
            <a:p>
              <a:pPr>
                <a:defRPr/>
              </a:pPr>
              <a:r>
                <a:rPr lang="en-US" sz="2400" b="1" i="1" dirty="0">
                  <a:effectLst>
                    <a:outerShdw blurRad="38100" dist="38100" dir="2700000" algn="tl">
                      <a:srgbClr val="000000">
                        <a:alpha val="43137"/>
                      </a:srgbClr>
                    </a:outerShdw>
                  </a:effectLst>
                  <a:latin typeface="Times New Roman" pitchFamily="18" charset="0"/>
                  <a:cs typeface="Times New Roman" pitchFamily="18" charset="0"/>
                </a:rPr>
                <a:t>Assessment</a:t>
              </a:r>
            </a:p>
          </p:txBody>
        </p:sp>
        <p:sp>
          <p:nvSpPr>
            <p:cNvPr id="30774" name="TextBox 19"/>
            <p:cNvSpPr txBox="1">
              <a:spLocks noChangeArrowheads="1"/>
            </p:cNvSpPr>
            <p:nvPr/>
          </p:nvSpPr>
          <p:spPr bwMode="auto">
            <a:xfrm>
              <a:off x="990600" y="5559623"/>
              <a:ext cx="1295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a:latin typeface="Times New Roman" pitchFamily="18" charset="0"/>
                  <a:cs typeface="Times New Roman" pitchFamily="18" charset="0"/>
                </a:rPr>
                <a:t>Basis      for</a:t>
              </a:r>
            </a:p>
          </p:txBody>
        </p:sp>
      </p:grpSp>
      <p:grpSp>
        <p:nvGrpSpPr>
          <p:cNvPr id="56" name="Group 55"/>
          <p:cNvGrpSpPr>
            <a:grpSpLocks/>
          </p:cNvGrpSpPr>
          <p:nvPr/>
        </p:nvGrpSpPr>
        <p:grpSpPr bwMode="auto">
          <a:xfrm>
            <a:off x="3505200" y="4805363"/>
            <a:ext cx="1716088" cy="1900237"/>
            <a:chOff x="3505200" y="4805065"/>
            <a:chExt cx="1715989" cy="1900535"/>
          </a:xfrm>
        </p:grpSpPr>
        <p:cxnSp>
          <p:nvCxnSpPr>
            <p:cNvPr id="70" name="Straight Arrow Connector 69"/>
            <p:cNvCxnSpPr/>
            <p:nvPr/>
          </p:nvCxnSpPr>
          <p:spPr bwMode="auto">
            <a:xfrm flipH="1">
              <a:off x="4332240" y="4805065"/>
              <a:ext cx="22224" cy="5287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925864" y="5257573"/>
              <a:ext cx="912759" cy="261979"/>
            </a:xfrm>
            <a:prstGeom prst="rect">
              <a:avLst/>
            </a:prstGeom>
            <a:noFill/>
          </p:spPr>
          <p:txBody>
            <a:bodyPr>
              <a:spAutoFit/>
            </a:bodyPr>
            <a:lstStyle/>
            <a:p>
              <a:pPr>
                <a:defRPr/>
              </a:pPr>
              <a:r>
                <a:rPr lang="en-US" sz="1100" b="1" i="1" dirty="0">
                  <a:effectLst>
                    <a:outerShdw blurRad="38100" dist="38100" dir="2700000" algn="tl">
                      <a:srgbClr val="000000">
                        <a:alpha val="43137"/>
                      </a:srgbClr>
                    </a:outerShdw>
                  </a:effectLst>
                  <a:latin typeface="Times New Roman" pitchFamily="18" charset="0"/>
                  <a:cs typeface="Times New Roman" pitchFamily="18" charset="0"/>
                </a:rPr>
                <a:t>Definition</a:t>
              </a:r>
            </a:p>
          </p:txBody>
        </p:sp>
        <p:sp>
          <p:nvSpPr>
            <p:cNvPr id="30765" name="TextBox 19"/>
            <p:cNvSpPr txBox="1">
              <a:spLocks noChangeArrowheads="1"/>
            </p:cNvSpPr>
            <p:nvPr/>
          </p:nvSpPr>
          <p:spPr bwMode="auto">
            <a:xfrm>
              <a:off x="3581400" y="4876800"/>
              <a:ext cx="16397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i="1">
                  <a:latin typeface="Times New Roman" pitchFamily="18" charset="0"/>
                  <a:cs typeface="Times New Roman" pitchFamily="18" charset="0"/>
                </a:rPr>
                <a:t>Explained      as</a:t>
              </a:r>
            </a:p>
          </p:txBody>
        </p:sp>
        <p:cxnSp>
          <p:nvCxnSpPr>
            <p:cNvPr id="78" name="Straight Arrow Connector 77"/>
            <p:cNvCxnSpPr/>
            <p:nvPr/>
          </p:nvCxnSpPr>
          <p:spPr bwMode="auto">
            <a:xfrm flipH="1">
              <a:off x="4332240" y="5481446"/>
              <a:ext cx="11111" cy="3858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963962" y="5833926"/>
              <a:ext cx="912759" cy="261978"/>
            </a:xfrm>
            <a:prstGeom prst="rect">
              <a:avLst/>
            </a:prstGeom>
            <a:noFill/>
          </p:spPr>
          <p:txBody>
            <a:bodyPr>
              <a:spAutoFit/>
            </a:bodyPr>
            <a:lstStyle/>
            <a:p>
              <a:pPr>
                <a:defRPr/>
              </a:pPr>
              <a:r>
                <a:rPr lang="en-US" sz="1100" b="1" i="1" dirty="0">
                  <a:effectLst>
                    <a:outerShdw blurRad="38100" dist="38100" dir="2700000" algn="tl">
                      <a:srgbClr val="000000">
                        <a:alpha val="43137"/>
                      </a:srgbClr>
                    </a:outerShdw>
                  </a:effectLst>
                  <a:latin typeface="Times New Roman" pitchFamily="18" charset="0"/>
                  <a:cs typeface="Times New Roman" pitchFamily="18" charset="0"/>
                </a:rPr>
                <a:t>Domain</a:t>
              </a:r>
            </a:p>
          </p:txBody>
        </p:sp>
        <p:cxnSp>
          <p:nvCxnSpPr>
            <p:cNvPr id="80" name="Straight Arrow Connector 79"/>
            <p:cNvCxnSpPr/>
            <p:nvPr/>
          </p:nvCxnSpPr>
          <p:spPr bwMode="auto">
            <a:xfrm flipH="1">
              <a:off x="4343352" y="6091142"/>
              <a:ext cx="11112" cy="3858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886178" y="6443622"/>
              <a:ext cx="912760" cy="261978"/>
            </a:xfrm>
            <a:prstGeom prst="rect">
              <a:avLst/>
            </a:prstGeom>
            <a:noFill/>
          </p:spPr>
          <p:txBody>
            <a:bodyPr>
              <a:spAutoFit/>
            </a:bodyPr>
            <a:lstStyle/>
            <a:p>
              <a:pPr>
                <a:defRPr/>
              </a:pPr>
              <a:r>
                <a:rPr lang="en-US" sz="1100" b="1" i="1" dirty="0">
                  <a:effectLst>
                    <a:outerShdw blurRad="38100" dist="38100" dir="2700000" algn="tl">
                      <a:srgbClr val="000000">
                        <a:alpha val="43137"/>
                      </a:srgbClr>
                    </a:outerShdw>
                  </a:effectLst>
                  <a:latin typeface="Times New Roman" pitchFamily="18" charset="0"/>
                  <a:cs typeface="Times New Roman" pitchFamily="18" charset="0"/>
                </a:rPr>
                <a:t>Assessment</a:t>
              </a:r>
            </a:p>
          </p:txBody>
        </p:sp>
        <p:sp>
          <p:nvSpPr>
            <p:cNvPr id="30770" name="TextBox 19"/>
            <p:cNvSpPr txBox="1">
              <a:spLocks noChangeArrowheads="1"/>
            </p:cNvSpPr>
            <p:nvPr/>
          </p:nvSpPr>
          <p:spPr bwMode="auto">
            <a:xfrm>
              <a:off x="3505200" y="5468779"/>
              <a:ext cx="8777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i="1" dirty="0" smtClean="0">
                  <a:latin typeface="Times New Roman" pitchFamily="18" charset="0"/>
                  <a:cs typeface="Times New Roman" pitchFamily="18" charset="0"/>
                </a:rPr>
                <a:t>       Delimits</a:t>
              </a:r>
              <a:endParaRPr lang="en-US" sz="1000" b="1" i="1" dirty="0">
                <a:latin typeface="Times New Roman" pitchFamily="18" charset="0"/>
                <a:cs typeface="Times New Roman" pitchFamily="18" charset="0"/>
              </a:endParaRPr>
            </a:p>
          </p:txBody>
        </p:sp>
        <p:sp>
          <p:nvSpPr>
            <p:cNvPr id="30771" name="TextBox 19"/>
            <p:cNvSpPr txBox="1">
              <a:spLocks noChangeArrowheads="1"/>
            </p:cNvSpPr>
            <p:nvPr/>
          </p:nvSpPr>
          <p:spPr bwMode="auto">
            <a:xfrm>
              <a:off x="3886201" y="6154579"/>
              <a:ext cx="8198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i="1">
                  <a:latin typeface="Times New Roman" pitchFamily="18" charset="0"/>
                  <a:cs typeface="Times New Roman" pitchFamily="18" charset="0"/>
                </a:rPr>
                <a:t>Basis     for</a:t>
              </a:r>
            </a:p>
          </p:txBody>
        </p:sp>
      </p:grpSp>
      <p:cxnSp>
        <p:nvCxnSpPr>
          <p:cNvPr id="88" name="Straight Arrow Connector 87"/>
          <p:cNvCxnSpPr>
            <a:endCxn id="89" idx="0"/>
          </p:cNvCxnSpPr>
          <p:nvPr/>
        </p:nvCxnSpPr>
        <p:spPr bwMode="auto">
          <a:xfrm flipH="1">
            <a:off x="6477794" y="2852737"/>
            <a:ext cx="608806" cy="8048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bwMode="auto">
          <a:xfrm>
            <a:off x="6021387" y="3657600"/>
            <a:ext cx="912813" cy="261937"/>
          </a:xfrm>
          <a:prstGeom prst="rect">
            <a:avLst/>
          </a:prstGeom>
          <a:noFill/>
          <a:ln w="28575">
            <a:solidFill>
              <a:schemeClr val="tx1"/>
            </a:solidFill>
          </a:ln>
        </p:spPr>
        <p:txBody>
          <a:bodyPr>
            <a:spAutoFit/>
          </a:bodyPr>
          <a:lstStyle/>
          <a:p>
            <a:pPr>
              <a:defRPr/>
            </a:pPr>
            <a:r>
              <a:rPr lang="en-US" sz="1100" b="1" i="1" dirty="0">
                <a:effectLst>
                  <a:outerShdw blurRad="38100" dist="38100" dir="2700000" algn="tl">
                    <a:srgbClr val="000000">
                      <a:alpha val="43137"/>
                    </a:srgbClr>
                  </a:outerShdw>
                </a:effectLst>
                <a:latin typeface="Times New Roman" pitchFamily="18" charset="0"/>
                <a:cs typeface="Times New Roman" pitchFamily="18" charset="0"/>
              </a:rPr>
              <a:t>Definition</a:t>
            </a:r>
          </a:p>
        </p:txBody>
      </p:sp>
      <p:sp>
        <p:nvSpPr>
          <p:cNvPr id="30756" name="TextBox 19"/>
          <p:cNvSpPr txBox="1">
            <a:spLocks noChangeArrowheads="1"/>
          </p:cNvSpPr>
          <p:nvPr/>
        </p:nvSpPr>
        <p:spPr bwMode="auto">
          <a:xfrm>
            <a:off x="5943600" y="3200400"/>
            <a:ext cx="1143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50" b="1" i="1" dirty="0">
                <a:solidFill>
                  <a:srgbClr val="0000FF"/>
                </a:solidFill>
                <a:latin typeface="Times New Roman" pitchFamily="18" charset="0"/>
                <a:cs typeface="Times New Roman" pitchFamily="18" charset="0"/>
              </a:rPr>
              <a:t>Explained      </a:t>
            </a:r>
            <a:r>
              <a:rPr lang="en-US" sz="1050" b="1" i="1" dirty="0" smtClean="0">
                <a:solidFill>
                  <a:srgbClr val="0000FF"/>
                </a:solidFill>
                <a:latin typeface="Times New Roman" pitchFamily="18" charset="0"/>
                <a:cs typeface="Times New Roman" pitchFamily="18" charset="0"/>
              </a:rPr>
              <a:t>as  </a:t>
            </a:r>
            <a:endParaRPr lang="en-US" sz="1050" b="1" i="1" dirty="0">
              <a:solidFill>
                <a:srgbClr val="0000FF"/>
              </a:solidFill>
              <a:latin typeface="Times New Roman" pitchFamily="18" charset="0"/>
              <a:cs typeface="Times New Roman" pitchFamily="18" charset="0"/>
            </a:endParaRPr>
          </a:p>
        </p:txBody>
      </p:sp>
      <p:cxnSp>
        <p:nvCxnSpPr>
          <p:cNvPr id="91" name="Straight Arrow Connector 90"/>
          <p:cNvCxnSpPr/>
          <p:nvPr/>
        </p:nvCxnSpPr>
        <p:spPr bwMode="auto">
          <a:xfrm>
            <a:off x="7162800" y="2895600"/>
            <a:ext cx="1" cy="152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bwMode="auto">
          <a:xfrm>
            <a:off x="6858000" y="4386262"/>
            <a:ext cx="685800" cy="261938"/>
          </a:xfrm>
          <a:prstGeom prst="rect">
            <a:avLst/>
          </a:prstGeom>
          <a:noFill/>
          <a:ln w="28575">
            <a:solidFill>
              <a:schemeClr val="tx1"/>
            </a:solidFill>
          </a:ln>
        </p:spPr>
        <p:txBody>
          <a:bodyPr wrap="square">
            <a:spAutoFit/>
          </a:bodyPr>
          <a:lstStyle/>
          <a:p>
            <a:pPr>
              <a:defRPr/>
            </a:pPr>
            <a:r>
              <a:rPr lang="en-US" sz="1100" b="1" i="1" dirty="0">
                <a:effectLst>
                  <a:outerShdw blurRad="38100" dist="38100" dir="2700000" algn="tl">
                    <a:srgbClr val="000000">
                      <a:alpha val="43137"/>
                    </a:srgbClr>
                  </a:outerShdw>
                </a:effectLst>
                <a:latin typeface="Times New Roman" pitchFamily="18" charset="0"/>
                <a:cs typeface="Times New Roman" pitchFamily="18" charset="0"/>
              </a:rPr>
              <a:t>Domain</a:t>
            </a:r>
          </a:p>
        </p:txBody>
      </p:sp>
      <p:sp>
        <p:nvSpPr>
          <p:cNvPr id="94" name="TextBox 93"/>
          <p:cNvSpPr txBox="1"/>
          <p:nvPr/>
        </p:nvSpPr>
        <p:spPr bwMode="auto">
          <a:xfrm>
            <a:off x="7773988" y="5300662"/>
            <a:ext cx="912812" cy="261938"/>
          </a:xfrm>
          <a:prstGeom prst="rect">
            <a:avLst/>
          </a:prstGeom>
          <a:noFill/>
          <a:ln w="28575">
            <a:solidFill>
              <a:schemeClr val="tx1"/>
            </a:solidFill>
          </a:ln>
        </p:spPr>
        <p:txBody>
          <a:bodyPr>
            <a:spAutoFit/>
          </a:bodyPr>
          <a:lstStyle/>
          <a:p>
            <a:pPr>
              <a:defRPr/>
            </a:pPr>
            <a:r>
              <a:rPr lang="en-US" sz="1100" b="1" i="1" dirty="0">
                <a:effectLst>
                  <a:outerShdw blurRad="38100" dist="38100" dir="2700000" algn="tl">
                    <a:srgbClr val="000000">
                      <a:alpha val="43137"/>
                    </a:srgbClr>
                  </a:outerShdw>
                </a:effectLst>
                <a:latin typeface="Times New Roman" pitchFamily="18" charset="0"/>
                <a:cs typeface="Times New Roman" pitchFamily="18" charset="0"/>
              </a:rPr>
              <a:t>Assessment</a:t>
            </a:r>
          </a:p>
        </p:txBody>
      </p:sp>
      <p:sp>
        <p:nvSpPr>
          <p:cNvPr id="30761" name="TextBox 19"/>
          <p:cNvSpPr txBox="1">
            <a:spLocks noChangeArrowheads="1"/>
          </p:cNvSpPr>
          <p:nvPr/>
        </p:nvSpPr>
        <p:spPr bwMode="auto">
          <a:xfrm>
            <a:off x="6132561" y="4038600"/>
            <a:ext cx="9540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b="1" i="1" dirty="0" smtClean="0">
                <a:solidFill>
                  <a:srgbClr val="0000FF"/>
                </a:solidFill>
                <a:latin typeface="Times New Roman" pitchFamily="18" charset="0"/>
                <a:cs typeface="Times New Roman" pitchFamily="18" charset="0"/>
              </a:rPr>
              <a:t>Delimits</a:t>
            </a:r>
            <a:endParaRPr lang="en-US" sz="1100" b="1" i="1" dirty="0">
              <a:solidFill>
                <a:srgbClr val="0000FF"/>
              </a:solidFill>
              <a:latin typeface="Times New Roman" pitchFamily="18" charset="0"/>
              <a:cs typeface="Times New Roman" pitchFamily="18" charset="0"/>
            </a:endParaRPr>
          </a:p>
        </p:txBody>
      </p:sp>
      <p:sp>
        <p:nvSpPr>
          <p:cNvPr id="30762" name="TextBox 19"/>
          <p:cNvSpPr txBox="1">
            <a:spLocks noChangeArrowheads="1"/>
          </p:cNvSpPr>
          <p:nvPr/>
        </p:nvSpPr>
        <p:spPr bwMode="auto">
          <a:xfrm>
            <a:off x="7010400" y="4724400"/>
            <a:ext cx="914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b="1" i="1" dirty="0" smtClean="0">
                <a:solidFill>
                  <a:srgbClr val="0000FF"/>
                </a:solidFill>
                <a:latin typeface="Times New Roman" pitchFamily="18" charset="0"/>
                <a:cs typeface="Times New Roman" pitchFamily="18" charset="0"/>
              </a:rPr>
              <a:t>Basis       </a:t>
            </a:r>
            <a:r>
              <a:rPr lang="en-US" sz="1100" b="1" i="1" dirty="0">
                <a:solidFill>
                  <a:srgbClr val="0000FF"/>
                </a:solidFill>
                <a:latin typeface="Times New Roman" pitchFamily="18" charset="0"/>
                <a:cs typeface="Times New Roman" pitchFamily="18" charset="0"/>
              </a:rPr>
              <a:t>for</a:t>
            </a:r>
          </a:p>
        </p:txBody>
      </p:sp>
      <p:grpSp>
        <p:nvGrpSpPr>
          <p:cNvPr id="97" name="Group 96"/>
          <p:cNvGrpSpPr>
            <a:grpSpLocks/>
          </p:cNvGrpSpPr>
          <p:nvPr/>
        </p:nvGrpSpPr>
        <p:grpSpPr bwMode="auto">
          <a:xfrm rot="-5400000">
            <a:off x="5578475" y="-92075"/>
            <a:ext cx="1716088" cy="1900238"/>
            <a:chOff x="3505200" y="4805065"/>
            <a:chExt cx="1715989" cy="1900535"/>
          </a:xfrm>
        </p:grpSpPr>
        <p:cxnSp>
          <p:nvCxnSpPr>
            <p:cNvPr id="98" name="Straight Arrow Connector 97"/>
            <p:cNvCxnSpPr/>
            <p:nvPr/>
          </p:nvCxnSpPr>
          <p:spPr bwMode="auto">
            <a:xfrm flipH="1">
              <a:off x="4287792" y="4805064"/>
              <a:ext cx="22224" cy="5287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925864" y="5257574"/>
              <a:ext cx="912759" cy="261978"/>
            </a:xfrm>
            <a:prstGeom prst="rect">
              <a:avLst/>
            </a:prstGeom>
            <a:noFill/>
          </p:spPr>
          <p:txBody>
            <a:bodyPr>
              <a:spAutoFit/>
            </a:bodyPr>
            <a:lstStyle/>
            <a:p>
              <a:pPr>
                <a:defRPr/>
              </a:pPr>
              <a:r>
                <a:rPr lang="en-US" sz="1100" b="1" i="1" dirty="0">
                  <a:effectLst>
                    <a:outerShdw blurRad="38100" dist="38100" dir="2700000" algn="tl">
                      <a:srgbClr val="000000">
                        <a:alpha val="43137"/>
                      </a:srgbClr>
                    </a:outerShdw>
                  </a:effectLst>
                  <a:latin typeface="Times New Roman" pitchFamily="18" charset="0"/>
                  <a:cs typeface="Times New Roman" pitchFamily="18" charset="0"/>
                </a:rPr>
                <a:t>Definition</a:t>
              </a:r>
            </a:p>
          </p:txBody>
        </p:sp>
        <p:sp>
          <p:nvSpPr>
            <p:cNvPr id="30747" name="TextBox 19"/>
            <p:cNvSpPr txBox="1">
              <a:spLocks noChangeArrowheads="1"/>
            </p:cNvSpPr>
            <p:nvPr/>
          </p:nvSpPr>
          <p:spPr bwMode="auto">
            <a:xfrm>
              <a:off x="3581400" y="4876800"/>
              <a:ext cx="16397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i="1">
                  <a:latin typeface="Times New Roman" pitchFamily="18" charset="0"/>
                  <a:cs typeface="Times New Roman" pitchFamily="18" charset="0"/>
                </a:rPr>
                <a:t>Explained      as</a:t>
              </a:r>
            </a:p>
          </p:txBody>
        </p:sp>
        <p:cxnSp>
          <p:nvCxnSpPr>
            <p:cNvPr id="101" name="Straight Arrow Connector 100"/>
            <p:cNvCxnSpPr/>
            <p:nvPr/>
          </p:nvCxnSpPr>
          <p:spPr bwMode="auto">
            <a:xfrm flipH="1">
              <a:off x="4332241" y="5481446"/>
              <a:ext cx="11111" cy="3858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963962" y="5833926"/>
              <a:ext cx="912759" cy="261979"/>
            </a:xfrm>
            <a:prstGeom prst="rect">
              <a:avLst/>
            </a:prstGeom>
            <a:noFill/>
          </p:spPr>
          <p:txBody>
            <a:bodyPr>
              <a:spAutoFit/>
            </a:bodyPr>
            <a:lstStyle/>
            <a:p>
              <a:pPr>
                <a:defRPr/>
              </a:pPr>
              <a:r>
                <a:rPr lang="en-US" sz="1100" b="1" i="1" dirty="0">
                  <a:effectLst>
                    <a:outerShdw blurRad="38100" dist="38100" dir="2700000" algn="tl">
                      <a:srgbClr val="000000">
                        <a:alpha val="43137"/>
                      </a:srgbClr>
                    </a:outerShdw>
                  </a:effectLst>
                  <a:latin typeface="Times New Roman" pitchFamily="18" charset="0"/>
                  <a:cs typeface="Times New Roman" pitchFamily="18" charset="0"/>
                </a:rPr>
                <a:t>Domain</a:t>
              </a:r>
            </a:p>
          </p:txBody>
        </p:sp>
        <p:cxnSp>
          <p:nvCxnSpPr>
            <p:cNvPr id="103" name="Straight Arrow Connector 102"/>
            <p:cNvCxnSpPr/>
            <p:nvPr/>
          </p:nvCxnSpPr>
          <p:spPr bwMode="auto">
            <a:xfrm flipH="1">
              <a:off x="4343352" y="6091141"/>
              <a:ext cx="11112" cy="3858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886178" y="6443621"/>
              <a:ext cx="912760" cy="261979"/>
            </a:xfrm>
            <a:prstGeom prst="rect">
              <a:avLst/>
            </a:prstGeom>
            <a:noFill/>
          </p:spPr>
          <p:txBody>
            <a:bodyPr>
              <a:spAutoFit/>
            </a:bodyPr>
            <a:lstStyle/>
            <a:p>
              <a:pPr>
                <a:defRPr/>
              </a:pPr>
              <a:r>
                <a:rPr lang="en-US" sz="1100" b="1" i="1" dirty="0">
                  <a:effectLst>
                    <a:outerShdw blurRad="38100" dist="38100" dir="2700000" algn="tl">
                      <a:srgbClr val="000000">
                        <a:alpha val="43137"/>
                      </a:srgbClr>
                    </a:outerShdw>
                  </a:effectLst>
                  <a:latin typeface="Times New Roman" pitchFamily="18" charset="0"/>
                  <a:cs typeface="Times New Roman" pitchFamily="18" charset="0"/>
                </a:rPr>
                <a:t>Assessment</a:t>
              </a:r>
            </a:p>
          </p:txBody>
        </p:sp>
        <p:sp>
          <p:nvSpPr>
            <p:cNvPr id="30752" name="TextBox 19"/>
            <p:cNvSpPr txBox="1">
              <a:spLocks noChangeArrowheads="1"/>
            </p:cNvSpPr>
            <p:nvPr/>
          </p:nvSpPr>
          <p:spPr bwMode="auto">
            <a:xfrm>
              <a:off x="3505200" y="5468779"/>
              <a:ext cx="8777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i="1">
                  <a:latin typeface="Times New Roman" pitchFamily="18" charset="0"/>
                  <a:cs typeface="Times New Roman" pitchFamily="18" charset="0"/>
                </a:rPr>
                <a:t>Incorporates</a:t>
              </a:r>
            </a:p>
          </p:txBody>
        </p:sp>
        <p:sp>
          <p:nvSpPr>
            <p:cNvPr id="30753" name="TextBox 19"/>
            <p:cNvSpPr txBox="1">
              <a:spLocks noChangeArrowheads="1"/>
            </p:cNvSpPr>
            <p:nvPr/>
          </p:nvSpPr>
          <p:spPr bwMode="auto">
            <a:xfrm>
              <a:off x="3886201" y="6154579"/>
              <a:ext cx="8198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i="1">
                  <a:latin typeface="Times New Roman" pitchFamily="18" charset="0"/>
                  <a:cs typeface="Times New Roman" pitchFamily="18" charset="0"/>
                </a:rPr>
                <a:t>Basis     for</a:t>
              </a:r>
            </a:p>
          </p:txBody>
        </p:sp>
      </p:grpSp>
      <p:cxnSp>
        <p:nvCxnSpPr>
          <p:cNvPr id="64" name="Straight Arrow Connector 63"/>
          <p:cNvCxnSpPr>
            <a:stCxn id="89" idx="2"/>
          </p:cNvCxnSpPr>
          <p:nvPr/>
        </p:nvCxnSpPr>
        <p:spPr bwMode="auto">
          <a:xfrm>
            <a:off x="6477794" y="3919537"/>
            <a:ext cx="610393" cy="50006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bwMode="auto">
          <a:xfrm>
            <a:off x="7239000" y="2895600"/>
            <a:ext cx="979488" cy="2362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92" idx="2"/>
          </p:cNvCxnSpPr>
          <p:nvPr/>
        </p:nvCxnSpPr>
        <p:spPr bwMode="auto">
          <a:xfrm>
            <a:off x="7200900" y="4648200"/>
            <a:ext cx="876300" cy="6096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29200" y="1143000"/>
            <a:ext cx="1752600" cy="13716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7" name="TextBox 17412"/>
          <p:cNvSpPr txBox="1">
            <a:spLocks noChangeArrowheads="1"/>
          </p:cNvSpPr>
          <p:nvPr/>
        </p:nvSpPr>
        <p:spPr bwMode="auto">
          <a:xfrm rot="2234658">
            <a:off x="5159676" y="1663139"/>
            <a:ext cx="1053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i="1" dirty="0">
                <a:solidFill>
                  <a:srgbClr val="FF0000"/>
                </a:solidFill>
                <a:latin typeface="Times New Roman" pitchFamily="18" charset="0"/>
                <a:cs typeface="Times New Roman" pitchFamily="18" charset="0"/>
              </a:rPr>
              <a:t>Interacts with</a:t>
            </a:r>
          </a:p>
        </p:txBody>
      </p:sp>
      <p:cxnSp>
        <p:nvCxnSpPr>
          <p:cNvPr id="82" name="Straight Arrow Connector 81"/>
          <p:cNvCxnSpPr/>
          <p:nvPr/>
        </p:nvCxnSpPr>
        <p:spPr>
          <a:xfrm flipV="1">
            <a:off x="2133600" y="1066800"/>
            <a:ext cx="1447800" cy="14478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17412"/>
          <p:cNvSpPr txBox="1">
            <a:spLocks noChangeArrowheads="1"/>
          </p:cNvSpPr>
          <p:nvPr/>
        </p:nvSpPr>
        <p:spPr bwMode="auto">
          <a:xfrm rot="19037533">
            <a:off x="2465648" y="1664124"/>
            <a:ext cx="113041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i="1" dirty="0">
                <a:solidFill>
                  <a:srgbClr val="FF0000"/>
                </a:solidFill>
                <a:latin typeface="Times New Roman" pitchFamily="18" charset="0"/>
                <a:cs typeface="Times New Roman" pitchFamily="18" charset="0"/>
              </a:rPr>
              <a:t>Interacts with</a:t>
            </a:r>
          </a:p>
        </p:txBody>
      </p:sp>
      <p:cxnSp>
        <p:nvCxnSpPr>
          <p:cNvPr id="90" name="Straight Arrow Connector 89"/>
          <p:cNvCxnSpPr/>
          <p:nvPr/>
        </p:nvCxnSpPr>
        <p:spPr>
          <a:xfrm>
            <a:off x="4191000" y="1066800"/>
            <a:ext cx="0" cy="34290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5" name="TextBox 17412"/>
          <p:cNvSpPr txBox="1">
            <a:spLocks noChangeArrowheads="1"/>
          </p:cNvSpPr>
          <p:nvPr/>
        </p:nvSpPr>
        <p:spPr bwMode="auto">
          <a:xfrm rot="16200000">
            <a:off x="3487680" y="1951095"/>
            <a:ext cx="113041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i="1" dirty="0">
                <a:solidFill>
                  <a:srgbClr val="FF0000"/>
                </a:solidFill>
                <a:latin typeface="Times New Roman" pitchFamily="18" charset="0"/>
                <a:cs typeface="Times New Roman" pitchFamily="18" charset="0"/>
              </a:rPr>
              <a:t>Interacts with</a:t>
            </a:r>
          </a:p>
        </p:txBody>
      </p:sp>
    </p:spTree>
    <p:custDataLst>
      <p:tags r:id="rId1"/>
    </p:custDataLst>
    <p:extLst>
      <p:ext uri="{BB962C8B-B14F-4D97-AF65-F5344CB8AC3E}">
        <p14:creationId xmlns:p14="http://schemas.microsoft.com/office/powerpoint/2010/main" val="429933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par>
                          <p:cTn id="8" fill="hold" nodeType="with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44"/>
                                        </p:tgtEl>
                                        <p:attrNameLst>
                                          <p:attrName>style.visibility</p:attrName>
                                        </p:attrNameLst>
                                      </p:cBhvr>
                                      <p:to>
                                        <p:strVal val="visible"/>
                                      </p:to>
                                    </p:set>
                                    <p:animEffect transition="in" filter="dissolve">
                                      <p:cBhvr>
                                        <p:cTn id="11" dur="500"/>
                                        <p:tgtEl>
                                          <p:spTgt spid="44"/>
                                        </p:tgtEl>
                                      </p:cBhvr>
                                    </p:animEffect>
                                  </p:childTnLst>
                                </p:cTn>
                              </p:par>
                            </p:childTnLst>
                          </p:cTn>
                        </p:par>
                        <p:par>
                          <p:cTn id="12" fill="hold" nodeType="withGroup">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45"/>
                                        </p:tgtEl>
                                        <p:attrNameLst>
                                          <p:attrName>style.visibility</p:attrName>
                                        </p:attrNameLst>
                                      </p:cBhvr>
                                      <p:to>
                                        <p:strVal val="visible"/>
                                      </p:to>
                                    </p:set>
                                    <p:animEffect transition="in" filter="dissolve">
                                      <p:cBhvr>
                                        <p:cTn id="15" dur="500"/>
                                        <p:tgtEl>
                                          <p:spTgt spid="4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dissolve">
                                      <p:cBhvr>
                                        <p:cTn id="20" dur="500"/>
                                        <p:tgtEl>
                                          <p:spTgt spid="56"/>
                                        </p:tgtEl>
                                      </p:cBhvr>
                                    </p:animEffect>
                                  </p:childTnLst>
                                </p:cTn>
                              </p:par>
                            </p:childTnLst>
                          </p:cTn>
                        </p:par>
                        <p:par>
                          <p:cTn id="21" fill="hold" nodeType="withGroup">
                            <p:stCondLst>
                              <p:cond delay="500"/>
                            </p:stCondLst>
                            <p:childTnLst>
                              <p:par>
                                <p:cTn id="22" presetID="9" presetClass="entr" presetSubtype="0" fill="hold" nodeType="afterEffect">
                                  <p:stCondLst>
                                    <p:cond delay="1500"/>
                                  </p:stCondLst>
                                  <p:childTnLst>
                                    <p:set>
                                      <p:cBhvr>
                                        <p:cTn id="23" dur="1" fill="hold">
                                          <p:stCondLst>
                                            <p:cond delay="0"/>
                                          </p:stCondLst>
                                        </p:cTn>
                                        <p:tgtEl>
                                          <p:spTgt spid="97"/>
                                        </p:tgtEl>
                                        <p:attrNameLst>
                                          <p:attrName>style.visibility</p:attrName>
                                        </p:attrNameLst>
                                      </p:cBhvr>
                                      <p:to>
                                        <p:strVal val="visible"/>
                                      </p:to>
                                    </p:set>
                                    <p:animEffect transition="in" filter="dissolve">
                                      <p:cBhvr>
                                        <p:cTn id="2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1" name="TextBox 10"/>
          <p:cNvSpPr txBox="1"/>
          <p:nvPr/>
        </p:nvSpPr>
        <p:spPr>
          <a:xfrm>
            <a:off x="1905000" y="1472625"/>
            <a:ext cx="2667000" cy="584775"/>
          </a:xfrm>
          <a:prstGeom prst="rect">
            <a:avLst/>
          </a:prstGeom>
          <a:noFill/>
          <a:ln w="38100">
            <a:solidFill>
              <a:srgbClr val="0000FF"/>
            </a:solidFill>
          </a:ln>
        </p:spPr>
        <p:txBody>
          <a:bodyPr wrap="square">
            <a:spAutoFit/>
          </a:bodyPr>
          <a:lstStyle/>
          <a:p>
            <a:pPr>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Chronological</a:t>
            </a:r>
          </a:p>
        </p:txBody>
      </p:sp>
      <p:sp>
        <p:nvSpPr>
          <p:cNvPr id="14" name="TextBox 13"/>
          <p:cNvSpPr txBox="1"/>
          <p:nvPr/>
        </p:nvSpPr>
        <p:spPr>
          <a:xfrm>
            <a:off x="4724400" y="3072825"/>
            <a:ext cx="1981200" cy="584775"/>
          </a:xfrm>
          <a:prstGeom prst="rect">
            <a:avLst/>
          </a:prstGeom>
          <a:noFill/>
          <a:ln w="38100">
            <a:solidFill>
              <a:srgbClr val="0000FF"/>
            </a:solidFill>
          </a:ln>
        </p:spPr>
        <p:txBody>
          <a:bodyPr wrap="square">
            <a:spAutoFit/>
          </a:bodyPr>
          <a:lstStyle/>
          <a:p>
            <a:pPr>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Biological</a:t>
            </a:r>
          </a:p>
        </p:txBody>
      </p:sp>
      <p:sp>
        <p:nvSpPr>
          <p:cNvPr id="15" name="TextBox 14"/>
          <p:cNvSpPr txBox="1"/>
          <p:nvPr/>
        </p:nvSpPr>
        <p:spPr>
          <a:xfrm>
            <a:off x="1828800" y="4800600"/>
            <a:ext cx="2667000" cy="584775"/>
          </a:xfrm>
          <a:prstGeom prst="rect">
            <a:avLst/>
          </a:prstGeom>
          <a:noFill/>
          <a:ln w="38100">
            <a:solidFill>
              <a:srgbClr val="0000FF"/>
            </a:solidFill>
          </a:ln>
        </p:spPr>
        <p:txBody>
          <a:bodyPr wrap="square">
            <a:spAutoFit/>
          </a:bodyPr>
          <a:lstStyle/>
          <a:p>
            <a:pPr>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Psychological</a:t>
            </a:r>
          </a:p>
        </p:txBody>
      </p:sp>
      <p:sp>
        <p:nvSpPr>
          <p:cNvPr id="16" name="TextBox 15"/>
          <p:cNvSpPr txBox="1"/>
          <p:nvPr/>
        </p:nvSpPr>
        <p:spPr>
          <a:xfrm>
            <a:off x="304800" y="3048000"/>
            <a:ext cx="1295400" cy="584775"/>
          </a:xfrm>
          <a:prstGeom prst="rect">
            <a:avLst/>
          </a:prstGeom>
          <a:noFill/>
          <a:ln w="38100">
            <a:solidFill>
              <a:srgbClr val="0000FF"/>
            </a:solidFill>
          </a:ln>
        </p:spPr>
        <p:txBody>
          <a:bodyPr wrap="square">
            <a:spAutoFit/>
          </a:bodyPr>
          <a:lstStyle/>
          <a:p>
            <a:pPr>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Social</a:t>
            </a:r>
          </a:p>
        </p:txBody>
      </p:sp>
      <p:cxnSp>
        <p:nvCxnSpPr>
          <p:cNvPr id="3" name="Straight Arrow Connector 2"/>
          <p:cNvCxnSpPr/>
          <p:nvPr/>
        </p:nvCxnSpPr>
        <p:spPr bwMode="auto">
          <a:xfrm flipV="1">
            <a:off x="3200400" y="1981200"/>
            <a:ext cx="0" cy="914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09" name="Straight Arrow Connector 17408"/>
          <p:cNvCxnSpPr/>
          <p:nvPr/>
        </p:nvCxnSpPr>
        <p:spPr bwMode="auto">
          <a:xfrm flipH="1">
            <a:off x="1600200" y="3429000"/>
            <a:ext cx="9144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8600" y="147935"/>
            <a:ext cx="3810000" cy="523220"/>
          </a:xfrm>
          <a:prstGeom prst="rect">
            <a:avLst/>
          </a:prstGeom>
          <a:ln w="76200">
            <a:solidFill>
              <a:srgbClr val="0000FF"/>
            </a:solidFill>
          </a:ln>
        </p:spPr>
        <p:txBody>
          <a:bodyPr wrap="square">
            <a:spAutoFit/>
          </a:bodyPr>
          <a:lstStyle/>
          <a:p>
            <a:pPr>
              <a:defRPr/>
            </a:pPr>
            <a:r>
              <a:rPr lang="en-US" sz="28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Spider</a:t>
            </a:r>
            <a:r>
              <a:rPr lang="en-US" sz="24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Concept Map</a:t>
            </a:r>
            <a:r>
              <a:rPr lang="en-US" sz="24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Ages</a:t>
            </a:r>
            <a:endParaRPr lang="en-US" sz="28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Oval 1"/>
          <p:cNvSpPr/>
          <p:nvPr/>
        </p:nvSpPr>
        <p:spPr>
          <a:xfrm>
            <a:off x="2514600" y="2895600"/>
            <a:ext cx="1371600" cy="10668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90800" y="2895600"/>
            <a:ext cx="1385888" cy="769441"/>
          </a:xfrm>
          <a:prstGeom prst="rect">
            <a:avLst/>
          </a:prstGeom>
          <a:noFill/>
        </p:spPr>
        <p:txBody>
          <a:bodyPr wrap="square">
            <a:spAutoFit/>
          </a:bodyPr>
          <a:lstStyle/>
          <a:p>
            <a:pPr>
              <a:defRPr/>
            </a:pP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Age</a:t>
            </a:r>
            <a:endParaRPr lang="en-US"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9" name="Straight Arrow Connector 18"/>
          <p:cNvCxnSpPr/>
          <p:nvPr/>
        </p:nvCxnSpPr>
        <p:spPr bwMode="auto">
          <a:xfrm flipH="1">
            <a:off x="3193774" y="3962400"/>
            <a:ext cx="6626" cy="914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bwMode="auto">
          <a:xfrm>
            <a:off x="3886200" y="3429000"/>
            <a:ext cx="9144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315200" y="2114490"/>
            <a:ext cx="1447800" cy="400110"/>
            <a:chOff x="7315200" y="2114490"/>
            <a:chExt cx="1447800" cy="400110"/>
          </a:xfrm>
        </p:grpSpPr>
        <p:sp>
          <p:nvSpPr>
            <p:cNvPr id="22" name="TextBox 21"/>
            <p:cNvSpPr txBox="1"/>
            <p:nvPr/>
          </p:nvSpPr>
          <p:spPr>
            <a:xfrm>
              <a:off x="7315200" y="2114490"/>
              <a:ext cx="1447800" cy="400110"/>
            </a:xfrm>
            <a:prstGeom prst="rect">
              <a:avLst/>
            </a:prstGeom>
            <a:noFill/>
          </p:spPr>
          <p:txBody>
            <a:bodyPr wrap="square" rtlCol="0">
              <a:spAutoFit/>
            </a:bodyPr>
            <a:lstStyle/>
            <a:p>
              <a:r>
                <a:rPr lang="en-US" sz="2000" b="1" dirty="0" smtClean="0">
                  <a:solidFill>
                    <a:srgbClr val="0000FF"/>
                  </a:solidFill>
                </a:rPr>
                <a:t>Definition</a:t>
              </a:r>
              <a:endParaRPr lang="en-US" sz="2000" b="1" dirty="0">
                <a:solidFill>
                  <a:srgbClr val="0000FF"/>
                </a:solidFill>
              </a:endParaRPr>
            </a:p>
          </p:txBody>
        </p:sp>
        <p:sp>
          <p:nvSpPr>
            <p:cNvPr id="23" name="Rounded Rectangle 22"/>
            <p:cNvSpPr/>
            <p:nvPr/>
          </p:nvSpPr>
          <p:spPr>
            <a:xfrm>
              <a:off x="7315200" y="2133600"/>
              <a:ext cx="1219200" cy="3810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7696200" y="3257490"/>
            <a:ext cx="1143000" cy="400110"/>
            <a:chOff x="7696200" y="3257490"/>
            <a:chExt cx="1143000" cy="400110"/>
          </a:xfrm>
        </p:grpSpPr>
        <p:sp>
          <p:nvSpPr>
            <p:cNvPr id="36" name="TextBox 35"/>
            <p:cNvSpPr txBox="1"/>
            <p:nvPr/>
          </p:nvSpPr>
          <p:spPr>
            <a:xfrm>
              <a:off x="7696200" y="3257490"/>
              <a:ext cx="1143000" cy="400110"/>
            </a:xfrm>
            <a:prstGeom prst="rect">
              <a:avLst/>
            </a:prstGeom>
            <a:noFill/>
          </p:spPr>
          <p:txBody>
            <a:bodyPr wrap="square" rtlCol="0">
              <a:spAutoFit/>
            </a:bodyPr>
            <a:lstStyle/>
            <a:p>
              <a:r>
                <a:rPr lang="en-US" sz="2000" b="1" dirty="0" smtClean="0">
                  <a:solidFill>
                    <a:srgbClr val="0000FF"/>
                  </a:solidFill>
                </a:rPr>
                <a:t>Domain</a:t>
              </a:r>
              <a:endParaRPr lang="en-US" sz="2000" b="1" dirty="0">
                <a:solidFill>
                  <a:srgbClr val="0000FF"/>
                </a:solidFill>
              </a:endParaRPr>
            </a:p>
          </p:txBody>
        </p:sp>
        <p:sp>
          <p:nvSpPr>
            <p:cNvPr id="39" name="Rounded Rectangle 38"/>
            <p:cNvSpPr/>
            <p:nvPr/>
          </p:nvSpPr>
          <p:spPr>
            <a:xfrm>
              <a:off x="7696200" y="3276600"/>
              <a:ext cx="1066800" cy="3048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315200" y="4248090"/>
            <a:ext cx="1447800" cy="400110"/>
            <a:chOff x="7315200" y="4248090"/>
            <a:chExt cx="1447800" cy="400110"/>
          </a:xfrm>
        </p:grpSpPr>
        <p:sp>
          <p:nvSpPr>
            <p:cNvPr id="37" name="TextBox 36"/>
            <p:cNvSpPr txBox="1"/>
            <p:nvPr/>
          </p:nvSpPr>
          <p:spPr>
            <a:xfrm>
              <a:off x="7315200" y="4248090"/>
              <a:ext cx="1447800" cy="400110"/>
            </a:xfrm>
            <a:prstGeom prst="rect">
              <a:avLst/>
            </a:prstGeom>
            <a:noFill/>
          </p:spPr>
          <p:txBody>
            <a:bodyPr wrap="square" rtlCol="0">
              <a:spAutoFit/>
            </a:bodyPr>
            <a:lstStyle/>
            <a:p>
              <a:r>
                <a:rPr lang="en-US" sz="2000" b="1" dirty="0" smtClean="0">
                  <a:solidFill>
                    <a:srgbClr val="0000FF"/>
                  </a:solidFill>
                </a:rPr>
                <a:t>Assessment</a:t>
              </a:r>
              <a:endParaRPr lang="en-US" sz="2000" b="1" dirty="0">
                <a:solidFill>
                  <a:srgbClr val="0000FF"/>
                </a:solidFill>
              </a:endParaRPr>
            </a:p>
          </p:txBody>
        </p:sp>
        <p:sp>
          <p:nvSpPr>
            <p:cNvPr id="40" name="Rounded Rectangle 39"/>
            <p:cNvSpPr/>
            <p:nvPr/>
          </p:nvSpPr>
          <p:spPr>
            <a:xfrm>
              <a:off x="7315200" y="4267200"/>
              <a:ext cx="1447800" cy="3048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Arrow Connector 40"/>
          <p:cNvCxnSpPr/>
          <p:nvPr/>
        </p:nvCxnSpPr>
        <p:spPr bwMode="auto">
          <a:xfrm>
            <a:off x="6705600" y="3429000"/>
            <a:ext cx="914400" cy="0"/>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a:off x="6705600" y="3441413"/>
            <a:ext cx="1143000" cy="749587"/>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3"/>
          </p:cNvCxnSpPr>
          <p:nvPr/>
        </p:nvCxnSpPr>
        <p:spPr bwMode="auto">
          <a:xfrm flipV="1">
            <a:off x="6705600" y="2590800"/>
            <a:ext cx="1219200" cy="774413"/>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7419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50"/>
                                        </p:tgtEl>
                                        <p:attrNameLst>
                                          <p:attrName>style.visibility</p:attrName>
                                        </p:attrNameLst>
                                      </p:cBhvr>
                                      <p:to>
                                        <p:strVal val="visible"/>
                                      </p:to>
                                    </p:set>
                                    <p:animEffect transition="in" filter="dissolve">
                                      <p:cBhvr>
                                        <p:cTn id="15" dur="500"/>
                                        <p:tgtEl>
                                          <p:spTgt spid="50"/>
                                        </p:tgtEl>
                                      </p:cBhvr>
                                    </p:animEffect>
                                  </p:childTnLst>
                                </p:cTn>
                              </p:par>
                            </p:childTnLst>
                          </p:cTn>
                        </p:par>
                        <p:par>
                          <p:cTn id="16" fill="hold">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par>
                          <p:cTn id="20" fill="hold">
                            <p:stCondLst>
                              <p:cond delay="5000"/>
                            </p:stCondLst>
                            <p:childTnLst>
                              <p:par>
                                <p:cTn id="21" presetID="9" presetClass="entr" presetSubtype="0" fill="hold" nodeType="afterEffect">
                                  <p:stCondLst>
                                    <p:cond delay="100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p:stCondLst>
                              <p:cond delay="6500"/>
                            </p:stCondLst>
                            <p:childTnLst>
                              <p:par>
                                <p:cTn id="25" presetID="9" presetClass="entr" presetSubtype="0" fill="hold" grpId="0" nodeType="after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par>
                          <p:cTn id="28" fill="hold">
                            <p:stCondLst>
                              <p:cond delay="8000"/>
                            </p:stCondLst>
                            <p:childTnLst>
                              <p:par>
                                <p:cTn id="29" presetID="9" presetClass="entr" presetSubtype="0" fill="hold" nodeType="afterEffect">
                                  <p:stCondLst>
                                    <p:cond delay="1000"/>
                                  </p:stCondLst>
                                  <p:childTnLst>
                                    <p:set>
                                      <p:cBhvr>
                                        <p:cTn id="30" dur="1" fill="hold">
                                          <p:stCondLst>
                                            <p:cond delay="0"/>
                                          </p:stCondLst>
                                        </p:cTn>
                                        <p:tgtEl>
                                          <p:spTgt spid="17409"/>
                                        </p:tgtEl>
                                        <p:attrNameLst>
                                          <p:attrName>style.visibility</p:attrName>
                                        </p:attrNameLst>
                                      </p:cBhvr>
                                      <p:to>
                                        <p:strVal val="visible"/>
                                      </p:to>
                                    </p:set>
                                    <p:animEffect transition="in" filter="dissolve">
                                      <p:cBhvr>
                                        <p:cTn id="31" dur="500"/>
                                        <p:tgtEl>
                                          <p:spTgt spid="17409"/>
                                        </p:tgtEl>
                                      </p:cBhvr>
                                    </p:animEffect>
                                  </p:childTnLst>
                                </p:cTn>
                              </p:par>
                            </p:childTnLst>
                          </p:cTn>
                        </p:par>
                        <p:par>
                          <p:cTn id="32" fill="hold">
                            <p:stCondLst>
                              <p:cond delay="9500"/>
                            </p:stCondLst>
                            <p:childTnLst>
                              <p:par>
                                <p:cTn id="33" presetID="9" presetClass="entr" presetSubtype="0" fill="hold" grpId="0" nodeType="afterEffect">
                                  <p:stCondLst>
                                    <p:cond delay="100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par>
                          <p:cTn id="36" fill="hold">
                            <p:stCondLst>
                              <p:cond delay="11000"/>
                            </p:stCondLst>
                            <p:childTnLst>
                              <p:par>
                                <p:cTn id="37" presetID="9" presetClass="entr" presetSubtype="0" fill="hold" nodeType="afterEffect">
                                  <p:stCondLst>
                                    <p:cond delay="500"/>
                                  </p:stCondLst>
                                  <p:childTnLst>
                                    <p:set>
                                      <p:cBhvr>
                                        <p:cTn id="38" dur="1" fill="hold">
                                          <p:stCondLst>
                                            <p:cond delay="0"/>
                                          </p:stCondLst>
                                        </p:cTn>
                                        <p:tgtEl>
                                          <p:spTgt spid="45"/>
                                        </p:tgtEl>
                                        <p:attrNameLst>
                                          <p:attrName>style.visibility</p:attrName>
                                        </p:attrNameLst>
                                      </p:cBhvr>
                                      <p:to>
                                        <p:strVal val="visible"/>
                                      </p:to>
                                    </p:set>
                                    <p:animEffect transition="in" filter="dissolve">
                                      <p:cBhvr>
                                        <p:cTn id="39" dur="500"/>
                                        <p:tgtEl>
                                          <p:spTgt spid="45"/>
                                        </p:tgtEl>
                                      </p:cBhvr>
                                    </p:animEffect>
                                  </p:childTnLst>
                                </p:cTn>
                              </p:par>
                            </p:childTnLst>
                          </p:cTn>
                        </p:par>
                        <p:par>
                          <p:cTn id="40" fill="hold">
                            <p:stCondLst>
                              <p:cond delay="12000"/>
                            </p:stCondLst>
                            <p:childTnLst>
                              <p:par>
                                <p:cTn id="41" presetID="9"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dissolve">
                                      <p:cBhvr>
                                        <p:cTn id="43" dur="500"/>
                                        <p:tgtEl>
                                          <p:spTgt spid="28"/>
                                        </p:tgtEl>
                                      </p:cBhvr>
                                    </p:animEffect>
                                  </p:childTnLst>
                                </p:cTn>
                              </p:par>
                            </p:childTnLst>
                          </p:cTn>
                        </p:par>
                        <p:par>
                          <p:cTn id="44" fill="hold">
                            <p:stCondLst>
                              <p:cond delay="12500"/>
                            </p:stCondLst>
                            <p:childTnLst>
                              <p:par>
                                <p:cTn id="45" presetID="9" presetClass="entr" presetSubtype="0" fill="hold" nodeType="afterEffect">
                                  <p:stCondLst>
                                    <p:cond delay="1000"/>
                                  </p:stCondLst>
                                  <p:childTnLst>
                                    <p:set>
                                      <p:cBhvr>
                                        <p:cTn id="46" dur="1" fill="hold">
                                          <p:stCondLst>
                                            <p:cond delay="0"/>
                                          </p:stCondLst>
                                        </p:cTn>
                                        <p:tgtEl>
                                          <p:spTgt spid="41"/>
                                        </p:tgtEl>
                                        <p:attrNameLst>
                                          <p:attrName>style.visibility</p:attrName>
                                        </p:attrNameLst>
                                      </p:cBhvr>
                                      <p:to>
                                        <p:strVal val="visible"/>
                                      </p:to>
                                    </p:set>
                                    <p:animEffect transition="in" filter="dissolve">
                                      <p:cBhvr>
                                        <p:cTn id="47" dur="500"/>
                                        <p:tgtEl>
                                          <p:spTgt spid="41"/>
                                        </p:tgtEl>
                                      </p:cBhvr>
                                    </p:animEffect>
                                  </p:childTnLst>
                                </p:cTn>
                              </p:par>
                            </p:childTnLst>
                          </p:cTn>
                        </p:par>
                        <p:par>
                          <p:cTn id="48" fill="hold">
                            <p:stCondLst>
                              <p:cond delay="14000"/>
                            </p:stCondLst>
                            <p:childTnLst>
                              <p:par>
                                <p:cTn id="49" presetID="9"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dissolve">
                                      <p:cBhvr>
                                        <p:cTn id="51" dur="500"/>
                                        <p:tgtEl>
                                          <p:spTgt spid="30"/>
                                        </p:tgtEl>
                                      </p:cBhvr>
                                    </p:animEffect>
                                  </p:childTnLst>
                                </p:cTn>
                              </p:par>
                            </p:childTnLst>
                          </p:cTn>
                        </p:par>
                        <p:par>
                          <p:cTn id="52" fill="hold">
                            <p:stCondLst>
                              <p:cond delay="14500"/>
                            </p:stCondLst>
                            <p:childTnLst>
                              <p:par>
                                <p:cTn id="53" presetID="9" presetClass="entr" presetSubtype="0" fill="hold" nodeType="afterEffect">
                                  <p:stCondLst>
                                    <p:cond delay="1000"/>
                                  </p:stCondLst>
                                  <p:childTnLst>
                                    <p:set>
                                      <p:cBhvr>
                                        <p:cTn id="54" dur="1" fill="hold">
                                          <p:stCondLst>
                                            <p:cond delay="0"/>
                                          </p:stCondLst>
                                        </p:cTn>
                                        <p:tgtEl>
                                          <p:spTgt spid="42"/>
                                        </p:tgtEl>
                                        <p:attrNameLst>
                                          <p:attrName>style.visibility</p:attrName>
                                        </p:attrNameLst>
                                      </p:cBhvr>
                                      <p:to>
                                        <p:strVal val="visible"/>
                                      </p:to>
                                    </p:set>
                                    <p:animEffect transition="in" filter="dissolve">
                                      <p:cBhvr>
                                        <p:cTn id="55" dur="500"/>
                                        <p:tgtEl>
                                          <p:spTgt spid="42"/>
                                        </p:tgtEl>
                                      </p:cBhvr>
                                    </p:animEffect>
                                  </p:childTnLst>
                                </p:cTn>
                              </p:par>
                            </p:childTnLst>
                          </p:cTn>
                        </p:par>
                        <p:par>
                          <p:cTn id="56" fill="hold">
                            <p:stCondLst>
                              <p:cond delay="16000"/>
                            </p:stCondLst>
                            <p:childTnLst>
                              <p:par>
                                <p:cTn id="57" presetID="9" presetClass="entr" presetSubtype="0" fill="hold" nodeType="afterEffect">
                                  <p:stCondLst>
                                    <p:cond delay="500"/>
                                  </p:stCondLst>
                                  <p:childTnLst>
                                    <p:set>
                                      <p:cBhvr>
                                        <p:cTn id="58" dur="1" fill="hold">
                                          <p:stCondLst>
                                            <p:cond delay="0"/>
                                          </p:stCondLst>
                                        </p:cTn>
                                        <p:tgtEl>
                                          <p:spTgt spid="31"/>
                                        </p:tgtEl>
                                        <p:attrNameLst>
                                          <p:attrName>style.visibility</p:attrName>
                                        </p:attrNameLst>
                                      </p:cBhvr>
                                      <p:to>
                                        <p:strVal val="visible"/>
                                      </p:to>
                                    </p:set>
                                    <p:animEffect transition="in" filter="dissolve">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533400" y="2049959"/>
            <a:ext cx="2971800" cy="769441"/>
          </a:xfrm>
          <a:prstGeom prst="rect">
            <a:avLst/>
          </a:prstGeom>
          <a:solidFill>
            <a:schemeClr val="bg1"/>
          </a:solidFill>
          <a:ln w="76200" cmpd="tri">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400" b="1" dirty="0">
                <a:solidFill>
                  <a:srgbClr val="0000FF"/>
                </a:solidFill>
                <a:effectLst>
                  <a:outerShdw blurRad="38100" dist="38100" dir="2700000" algn="tl">
                    <a:srgbClr val="C0C0C0"/>
                  </a:outerShdw>
                </a:effectLst>
                <a:latin typeface="Times New Roman" pitchFamily="18" charset="0"/>
              </a:rPr>
              <a:t>Short-term</a:t>
            </a:r>
          </a:p>
        </p:txBody>
      </p:sp>
      <p:sp>
        <p:nvSpPr>
          <p:cNvPr id="17414" name="Text Box 6"/>
          <p:cNvSpPr txBox="1">
            <a:spLocks noChangeArrowheads="1"/>
          </p:cNvSpPr>
          <p:nvPr/>
        </p:nvSpPr>
        <p:spPr bwMode="auto">
          <a:xfrm>
            <a:off x="5257800" y="2049959"/>
            <a:ext cx="2819400" cy="769441"/>
          </a:xfrm>
          <a:prstGeom prst="rect">
            <a:avLst/>
          </a:prstGeom>
          <a:solidFill>
            <a:schemeClr val="bg1"/>
          </a:solidFill>
          <a:ln w="76200" cmpd="tri">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400" b="1" dirty="0">
                <a:solidFill>
                  <a:srgbClr val="0000FF"/>
                </a:solidFill>
                <a:effectLst>
                  <a:outerShdw blurRad="38100" dist="38100" dir="2700000" algn="tl">
                    <a:srgbClr val="C0C0C0"/>
                  </a:outerShdw>
                </a:effectLst>
                <a:latin typeface="Times New Roman" pitchFamily="18" charset="0"/>
              </a:rPr>
              <a:t>Long-term</a:t>
            </a:r>
          </a:p>
        </p:txBody>
      </p:sp>
      <p:sp>
        <p:nvSpPr>
          <p:cNvPr id="17415" name="Text Box 7"/>
          <p:cNvSpPr txBox="1">
            <a:spLocks noChangeArrowheads="1"/>
          </p:cNvSpPr>
          <p:nvPr/>
        </p:nvSpPr>
        <p:spPr bwMode="auto">
          <a:xfrm>
            <a:off x="76200" y="3459163"/>
            <a:ext cx="190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0000FF"/>
                </a:solidFill>
                <a:effectLst>
                  <a:outerShdw blurRad="38100" dist="38100" dir="2700000" algn="tl">
                    <a:srgbClr val="C0C0C0"/>
                  </a:outerShdw>
                </a:effectLst>
                <a:latin typeface="Times New Roman" pitchFamily="18" charset="0"/>
              </a:rPr>
              <a:t>Encoding</a:t>
            </a:r>
          </a:p>
        </p:txBody>
      </p:sp>
      <p:sp>
        <p:nvSpPr>
          <p:cNvPr id="17416" name="Text Box 8"/>
          <p:cNvSpPr txBox="1">
            <a:spLocks noChangeArrowheads="1"/>
          </p:cNvSpPr>
          <p:nvPr/>
        </p:nvSpPr>
        <p:spPr bwMode="auto">
          <a:xfrm>
            <a:off x="4572000" y="3459163"/>
            <a:ext cx="2514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0000FF"/>
                </a:solidFill>
                <a:effectLst>
                  <a:outerShdw blurRad="38100" dist="38100" dir="2700000" algn="tl">
                    <a:srgbClr val="C0C0C0"/>
                  </a:outerShdw>
                </a:effectLst>
                <a:latin typeface="Times New Roman" pitchFamily="18" charset="0"/>
              </a:rPr>
              <a:t>Organization</a:t>
            </a:r>
          </a:p>
        </p:txBody>
      </p:sp>
      <p:sp>
        <p:nvSpPr>
          <p:cNvPr id="17417" name="Text Box 9"/>
          <p:cNvSpPr txBox="1">
            <a:spLocks noChangeArrowheads="1"/>
          </p:cNvSpPr>
          <p:nvPr/>
        </p:nvSpPr>
        <p:spPr bwMode="auto">
          <a:xfrm>
            <a:off x="7239000" y="3459163"/>
            <a:ext cx="1828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0000FF"/>
                </a:solidFill>
                <a:effectLst>
                  <a:outerShdw blurRad="38100" dist="38100" dir="2700000" algn="tl">
                    <a:srgbClr val="C0C0C0"/>
                  </a:outerShdw>
                </a:effectLst>
                <a:latin typeface="Times New Roman" pitchFamily="18" charset="0"/>
              </a:rPr>
              <a:t>Retrieval</a:t>
            </a:r>
          </a:p>
        </p:txBody>
      </p:sp>
      <p:sp>
        <p:nvSpPr>
          <p:cNvPr id="17418" name="Text Box 10"/>
          <p:cNvSpPr txBox="1">
            <a:spLocks noChangeArrowheads="1"/>
          </p:cNvSpPr>
          <p:nvPr/>
        </p:nvSpPr>
        <p:spPr bwMode="auto">
          <a:xfrm>
            <a:off x="2133600" y="3459163"/>
            <a:ext cx="2286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0000FF"/>
                </a:solidFill>
                <a:effectLst>
                  <a:outerShdw blurRad="38100" dist="38100" dir="2700000" algn="tl">
                    <a:srgbClr val="C0C0C0"/>
                  </a:outerShdw>
                </a:effectLst>
                <a:latin typeface="Times New Roman" pitchFamily="18" charset="0"/>
              </a:rPr>
              <a:t>Elaboration</a:t>
            </a:r>
          </a:p>
        </p:txBody>
      </p:sp>
      <p:sp>
        <p:nvSpPr>
          <p:cNvPr id="17425" name="Text Box 17"/>
          <p:cNvSpPr txBox="1">
            <a:spLocks noChangeArrowheads="1"/>
          </p:cNvSpPr>
          <p:nvPr/>
        </p:nvSpPr>
        <p:spPr bwMode="auto">
          <a:xfrm>
            <a:off x="228600" y="4419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A</a:t>
            </a:r>
          </a:p>
        </p:txBody>
      </p:sp>
      <p:sp>
        <p:nvSpPr>
          <p:cNvPr id="17431" name="Text Box 23"/>
          <p:cNvSpPr txBox="1">
            <a:spLocks noChangeArrowheads="1"/>
          </p:cNvSpPr>
          <p:nvPr/>
        </p:nvSpPr>
        <p:spPr bwMode="auto">
          <a:xfrm>
            <a:off x="990600" y="5181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P</a:t>
            </a:r>
          </a:p>
        </p:txBody>
      </p:sp>
      <p:sp>
        <p:nvSpPr>
          <p:cNvPr id="17435" name="Text Box 27"/>
          <p:cNvSpPr txBox="1">
            <a:spLocks noChangeArrowheads="1"/>
          </p:cNvSpPr>
          <p:nvPr/>
        </p:nvSpPr>
        <p:spPr bwMode="auto">
          <a:xfrm>
            <a:off x="1447800" y="6019800"/>
            <a:ext cx="281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effectLst>
                  <a:outerShdw blurRad="38100" dist="38100" dir="2700000" algn="tl">
                    <a:srgbClr val="C0C0C0"/>
                  </a:outerShdw>
                </a:effectLst>
                <a:latin typeface="Times New Roman" pitchFamily="18" charset="0"/>
              </a:rPr>
              <a:t>A = </a:t>
            </a:r>
            <a:r>
              <a:rPr lang="en-US" sz="3200" b="1" dirty="0" smtClean="0">
                <a:effectLst>
                  <a:outerShdw blurRad="38100" dist="38100" dir="2700000" algn="tl">
                    <a:srgbClr val="C0C0C0"/>
                  </a:outerShdw>
                </a:effectLst>
                <a:latin typeface="Times New Roman" pitchFamily="18" charset="0"/>
              </a:rPr>
              <a:t>Activation</a:t>
            </a:r>
            <a:endParaRPr lang="en-US" sz="3200" b="1" dirty="0">
              <a:effectLst>
                <a:outerShdw blurRad="38100" dist="38100" dir="2700000" algn="tl">
                  <a:srgbClr val="C0C0C0"/>
                </a:outerShdw>
              </a:effectLst>
              <a:latin typeface="Times New Roman" pitchFamily="18" charset="0"/>
            </a:endParaRPr>
          </a:p>
        </p:txBody>
      </p:sp>
      <p:sp>
        <p:nvSpPr>
          <p:cNvPr id="17436" name="Text Box 28"/>
          <p:cNvSpPr txBox="1">
            <a:spLocks noChangeArrowheads="1"/>
          </p:cNvSpPr>
          <p:nvPr/>
        </p:nvSpPr>
        <p:spPr bwMode="auto">
          <a:xfrm>
            <a:off x="4876800" y="6019800"/>
            <a:ext cx="281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effectLst>
                  <a:outerShdw blurRad="38100" dist="38100" dir="2700000" algn="tl">
                    <a:srgbClr val="C0C0C0"/>
                  </a:outerShdw>
                </a:effectLst>
                <a:latin typeface="Times New Roman" pitchFamily="18" charset="0"/>
              </a:rPr>
              <a:t>P = Process</a:t>
            </a:r>
          </a:p>
        </p:txBody>
      </p:sp>
      <p:sp>
        <p:nvSpPr>
          <p:cNvPr id="17446" name="Text Box 38"/>
          <p:cNvSpPr txBox="1">
            <a:spLocks noChangeArrowheads="1"/>
          </p:cNvSpPr>
          <p:nvPr/>
        </p:nvSpPr>
        <p:spPr bwMode="auto">
          <a:xfrm>
            <a:off x="2590800" y="4419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A</a:t>
            </a:r>
          </a:p>
        </p:txBody>
      </p:sp>
      <p:sp>
        <p:nvSpPr>
          <p:cNvPr id="17447" name="Text Box 39"/>
          <p:cNvSpPr txBox="1">
            <a:spLocks noChangeArrowheads="1"/>
          </p:cNvSpPr>
          <p:nvPr/>
        </p:nvSpPr>
        <p:spPr bwMode="auto">
          <a:xfrm>
            <a:off x="3429000" y="5181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P</a:t>
            </a:r>
          </a:p>
        </p:txBody>
      </p:sp>
      <p:sp>
        <p:nvSpPr>
          <p:cNvPr id="17448" name="Text Box 40"/>
          <p:cNvSpPr txBox="1">
            <a:spLocks noChangeArrowheads="1"/>
          </p:cNvSpPr>
          <p:nvPr/>
        </p:nvSpPr>
        <p:spPr bwMode="auto">
          <a:xfrm>
            <a:off x="5181600" y="4419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A</a:t>
            </a:r>
          </a:p>
        </p:txBody>
      </p:sp>
      <p:sp>
        <p:nvSpPr>
          <p:cNvPr id="17449" name="Text Box 41"/>
          <p:cNvSpPr txBox="1">
            <a:spLocks noChangeArrowheads="1"/>
          </p:cNvSpPr>
          <p:nvPr/>
        </p:nvSpPr>
        <p:spPr bwMode="auto">
          <a:xfrm>
            <a:off x="6172200" y="5195887"/>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P</a:t>
            </a:r>
          </a:p>
        </p:txBody>
      </p:sp>
      <p:sp>
        <p:nvSpPr>
          <p:cNvPr id="17450" name="Text Box 42"/>
          <p:cNvSpPr txBox="1">
            <a:spLocks noChangeArrowheads="1"/>
          </p:cNvSpPr>
          <p:nvPr/>
        </p:nvSpPr>
        <p:spPr bwMode="auto">
          <a:xfrm>
            <a:off x="7467600" y="4419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A</a:t>
            </a:r>
          </a:p>
        </p:txBody>
      </p:sp>
      <p:sp>
        <p:nvSpPr>
          <p:cNvPr id="17451" name="Text Box 43"/>
          <p:cNvSpPr txBox="1">
            <a:spLocks noChangeArrowheads="1"/>
          </p:cNvSpPr>
          <p:nvPr/>
        </p:nvSpPr>
        <p:spPr bwMode="auto">
          <a:xfrm>
            <a:off x="8382000" y="5181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P</a:t>
            </a:r>
          </a:p>
        </p:txBody>
      </p:sp>
      <p:sp>
        <p:nvSpPr>
          <p:cNvPr id="22" name="Rectangle 21"/>
          <p:cNvSpPr/>
          <p:nvPr/>
        </p:nvSpPr>
        <p:spPr>
          <a:xfrm>
            <a:off x="228600" y="147935"/>
            <a:ext cx="5105400" cy="523220"/>
          </a:xfrm>
          <a:prstGeom prst="rect">
            <a:avLst/>
          </a:prstGeom>
          <a:ln w="76200">
            <a:solidFill>
              <a:srgbClr val="0000FF"/>
            </a:solidFill>
          </a:ln>
        </p:spPr>
        <p:txBody>
          <a:bodyPr wrap="square">
            <a:spAutoFit/>
          </a:bodyPr>
          <a:lstStyle/>
          <a:p>
            <a:pPr>
              <a:defRPr/>
            </a:pPr>
            <a:r>
              <a:rPr lang="en-US" sz="28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Hierarchical</a:t>
            </a:r>
            <a:r>
              <a:rPr lang="en-US" sz="24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Concept Map</a:t>
            </a:r>
            <a:r>
              <a:rPr lang="en-US" sz="24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Memory</a:t>
            </a:r>
            <a:endParaRPr lang="en-US" sz="28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Text Box 5"/>
          <p:cNvSpPr txBox="1">
            <a:spLocks noChangeArrowheads="1"/>
          </p:cNvSpPr>
          <p:nvPr/>
        </p:nvSpPr>
        <p:spPr bwMode="auto">
          <a:xfrm>
            <a:off x="3276600" y="762000"/>
            <a:ext cx="2438400" cy="769441"/>
          </a:xfrm>
          <a:prstGeom prst="rect">
            <a:avLst/>
          </a:prstGeom>
          <a:solidFill>
            <a:srgbClr val="0000FF"/>
          </a:solidFill>
          <a:ln w="76200" cmpd="tri">
            <a:solidFill>
              <a:schemeClr val="bg1"/>
            </a:solidFill>
            <a:miter lim="800000"/>
            <a:headEnd/>
            <a:tailEnd/>
          </a:ln>
          <a:effectLst>
            <a:softEdge rad="127000"/>
          </a:effectLst>
        </p:spPr>
        <p:txBody>
          <a:bodyPr wrap="square">
            <a:spAutoFit/>
          </a:bodyPr>
          <a:lstStyle/>
          <a:p>
            <a:pPr>
              <a:spcBef>
                <a:spcPct val="50000"/>
              </a:spcBef>
            </a:pPr>
            <a:r>
              <a:rPr lang="en-US" sz="4400" b="1" dirty="0" smtClean="0">
                <a:solidFill>
                  <a:schemeClr val="bg1"/>
                </a:solidFill>
                <a:effectLst>
                  <a:outerShdw blurRad="38100" dist="38100" dir="2700000" algn="tl">
                    <a:srgbClr val="C0C0C0"/>
                  </a:outerShdw>
                </a:effectLst>
                <a:latin typeface="Times New Roman" pitchFamily="18" charset="0"/>
              </a:rPr>
              <a:t> Memory</a:t>
            </a:r>
            <a:endParaRPr lang="en-US" sz="4400" b="1" dirty="0">
              <a:solidFill>
                <a:schemeClr val="bg1"/>
              </a:solidFill>
              <a:effectLst>
                <a:outerShdw blurRad="38100" dist="38100" dir="2700000" algn="tl">
                  <a:srgbClr val="C0C0C0"/>
                </a:outerShdw>
              </a:effectLst>
              <a:latin typeface="Times New Roman" pitchFamily="18" charset="0"/>
            </a:endParaRPr>
          </a:p>
        </p:txBody>
      </p:sp>
      <p:grpSp>
        <p:nvGrpSpPr>
          <p:cNvPr id="12" name="Group 11"/>
          <p:cNvGrpSpPr/>
          <p:nvPr/>
        </p:nvGrpSpPr>
        <p:grpSpPr>
          <a:xfrm>
            <a:off x="2057400" y="1371600"/>
            <a:ext cx="4648200" cy="609600"/>
            <a:chOff x="2057400" y="1371600"/>
            <a:chExt cx="4648200" cy="609600"/>
          </a:xfrm>
        </p:grpSpPr>
        <p:cxnSp>
          <p:nvCxnSpPr>
            <p:cNvPr id="6" name="Straight Connector 5"/>
            <p:cNvCxnSpPr/>
            <p:nvPr/>
          </p:nvCxnSpPr>
          <p:spPr>
            <a:xfrm>
              <a:off x="2057400" y="1676400"/>
              <a:ext cx="464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419600" y="13716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05600" y="1676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57400" y="1676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914400" y="2819400"/>
            <a:ext cx="2209800" cy="685800"/>
            <a:chOff x="914400" y="2819400"/>
            <a:chExt cx="2209800" cy="685800"/>
          </a:xfrm>
        </p:grpSpPr>
        <p:cxnSp>
          <p:nvCxnSpPr>
            <p:cNvPr id="14" name="Straight Connector 13"/>
            <p:cNvCxnSpPr/>
            <p:nvPr/>
          </p:nvCxnSpPr>
          <p:spPr>
            <a:xfrm>
              <a:off x="914400" y="3200400"/>
              <a:ext cx="2209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057400" y="2819400"/>
              <a:ext cx="0" cy="3809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14400" y="3200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124200" y="3200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33400" y="3886200"/>
            <a:ext cx="762000" cy="1524000"/>
            <a:chOff x="533400" y="3886200"/>
            <a:chExt cx="762000" cy="1524000"/>
          </a:xfrm>
        </p:grpSpPr>
        <p:cxnSp>
          <p:nvCxnSpPr>
            <p:cNvPr id="24" name="Straight Connector 23"/>
            <p:cNvCxnSpPr/>
            <p:nvPr/>
          </p:nvCxnSpPr>
          <p:spPr>
            <a:xfrm>
              <a:off x="533400" y="43434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14400" y="38862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33400" y="4343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295400" y="4343400"/>
              <a:ext cx="0" cy="1066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895600" y="3886200"/>
            <a:ext cx="762000" cy="1447800"/>
            <a:chOff x="2895600" y="3886200"/>
            <a:chExt cx="762000" cy="1447800"/>
          </a:xfrm>
        </p:grpSpPr>
        <p:cxnSp>
          <p:nvCxnSpPr>
            <p:cNvPr id="32" name="Straight Connector 31"/>
            <p:cNvCxnSpPr/>
            <p:nvPr/>
          </p:nvCxnSpPr>
          <p:spPr>
            <a:xfrm>
              <a:off x="2895600" y="43434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276600" y="38862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895600" y="4343400"/>
              <a:ext cx="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657600" y="4343400"/>
              <a:ext cx="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5638800" y="2819400"/>
            <a:ext cx="2514600" cy="838200"/>
            <a:chOff x="5638800" y="2819400"/>
            <a:chExt cx="2514600" cy="838200"/>
          </a:xfrm>
        </p:grpSpPr>
        <p:cxnSp>
          <p:nvCxnSpPr>
            <p:cNvPr id="43" name="Straight Connector 42"/>
            <p:cNvCxnSpPr/>
            <p:nvPr/>
          </p:nvCxnSpPr>
          <p:spPr>
            <a:xfrm>
              <a:off x="5638800" y="3200400"/>
              <a:ext cx="2514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58000" y="2819400"/>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8153400" y="3200400"/>
              <a:ext cx="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638800" y="3200400"/>
              <a:ext cx="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486400" y="3886200"/>
            <a:ext cx="914400" cy="1371600"/>
            <a:chOff x="5486400" y="3886200"/>
            <a:chExt cx="914400" cy="1371600"/>
          </a:xfrm>
        </p:grpSpPr>
        <p:cxnSp>
          <p:nvCxnSpPr>
            <p:cNvPr id="59" name="Straight Connector 58"/>
            <p:cNvCxnSpPr/>
            <p:nvPr/>
          </p:nvCxnSpPr>
          <p:spPr>
            <a:xfrm>
              <a:off x="5486400" y="4343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43600" y="38862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486400" y="4343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400800" y="4343400"/>
              <a:ext cx="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772400" y="3886200"/>
            <a:ext cx="914400" cy="1371600"/>
            <a:chOff x="7772400" y="3886200"/>
            <a:chExt cx="914400" cy="1371600"/>
          </a:xfrm>
        </p:grpSpPr>
        <p:cxnSp>
          <p:nvCxnSpPr>
            <p:cNvPr id="83" name="Straight Connector 82"/>
            <p:cNvCxnSpPr/>
            <p:nvPr/>
          </p:nvCxnSpPr>
          <p:spPr>
            <a:xfrm>
              <a:off x="7772400" y="4343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229599" y="38862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7772400" y="4343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686800" y="4343400"/>
              <a:ext cx="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049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7413"/>
                                        </p:tgtEl>
                                        <p:attrNameLst>
                                          <p:attrName>style.visibility</p:attrName>
                                        </p:attrNameLst>
                                      </p:cBhvr>
                                      <p:to>
                                        <p:strVal val="visible"/>
                                      </p:to>
                                    </p:set>
                                    <p:animEffect transition="in" filter="dissolve">
                                      <p:cBhvr>
                                        <p:cTn id="11" dur="500"/>
                                        <p:tgtEl>
                                          <p:spTgt spid="17413"/>
                                        </p:tgtEl>
                                      </p:cBhvr>
                                    </p:animEffect>
                                  </p:childTnLst>
                                </p:cTn>
                              </p:par>
                            </p:childTnLst>
                          </p:cTn>
                        </p:par>
                        <p:par>
                          <p:cTn id="12" fill="hold">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17414"/>
                                        </p:tgtEl>
                                        <p:attrNameLst>
                                          <p:attrName>style.visibility</p:attrName>
                                        </p:attrNameLst>
                                      </p:cBhvr>
                                      <p:to>
                                        <p:strVal val="visible"/>
                                      </p:to>
                                    </p:set>
                                    <p:animEffect transition="in" filter="dissolve">
                                      <p:cBhvr>
                                        <p:cTn id="15" dur="500"/>
                                        <p:tgtEl>
                                          <p:spTgt spid="174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par>
                          <p:cTn id="21" fill="hold">
                            <p:stCondLst>
                              <p:cond delay="500"/>
                            </p:stCondLst>
                            <p:childTnLst>
                              <p:par>
                                <p:cTn id="22" presetID="9" presetClass="entr" presetSubtype="0" fill="hold" grpId="0" nodeType="afterEffect">
                                  <p:stCondLst>
                                    <p:cond delay="1000"/>
                                  </p:stCondLst>
                                  <p:childTnLst>
                                    <p:set>
                                      <p:cBhvr>
                                        <p:cTn id="23" dur="1" fill="hold">
                                          <p:stCondLst>
                                            <p:cond delay="0"/>
                                          </p:stCondLst>
                                        </p:cTn>
                                        <p:tgtEl>
                                          <p:spTgt spid="17415"/>
                                        </p:tgtEl>
                                        <p:attrNameLst>
                                          <p:attrName>style.visibility</p:attrName>
                                        </p:attrNameLst>
                                      </p:cBhvr>
                                      <p:to>
                                        <p:strVal val="visible"/>
                                      </p:to>
                                    </p:set>
                                    <p:animEffect transition="in" filter="dissolve">
                                      <p:cBhvr>
                                        <p:cTn id="24" dur="500"/>
                                        <p:tgtEl>
                                          <p:spTgt spid="17415"/>
                                        </p:tgtEl>
                                      </p:cBhvr>
                                    </p:animEffect>
                                  </p:childTnLst>
                                </p:cTn>
                              </p:par>
                            </p:childTnLst>
                          </p:cTn>
                        </p:par>
                        <p:par>
                          <p:cTn id="25" fill="hold">
                            <p:stCondLst>
                              <p:cond delay="2000"/>
                            </p:stCondLst>
                            <p:childTnLst>
                              <p:par>
                                <p:cTn id="26" presetID="9" presetClass="entr" presetSubtype="0" fill="hold" grpId="0" nodeType="afterEffect">
                                  <p:stCondLst>
                                    <p:cond delay="1000"/>
                                  </p:stCondLst>
                                  <p:childTnLst>
                                    <p:set>
                                      <p:cBhvr>
                                        <p:cTn id="27" dur="1" fill="hold">
                                          <p:stCondLst>
                                            <p:cond delay="0"/>
                                          </p:stCondLst>
                                        </p:cTn>
                                        <p:tgtEl>
                                          <p:spTgt spid="17418"/>
                                        </p:tgtEl>
                                        <p:attrNameLst>
                                          <p:attrName>style.visibility</p:attrName>
                                        </p:attrNameLst>
                                      </p:cBhvr>
                                      <p:to>
                                        <p:strVal val="visible"/>
                                      </p:to>
                                    </p:set>
                                    <p:animEffect transition="in" filter="dissolve">
                                      <p:cBhvr>
                                        <p:cTn id="28" dur="500"/>
                                        <p:tgtEl>
                                          <p:spTgt spid="1741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7435"/>
                                        </p:tgtEl>
                                        <p:attrNameLst>
                                          <p:attrName>style.visibility</p:attrName>
                                        </p:attrNameLst>
                                      </p:cBhvr>
                                      <p:to>
                                        <p:strVal val="visible"/>
                                      </p:to>
                                    </p:set>
                                    <p:animEffect transition="in" filter="dissolve">
                                      <p:cBhvr>
                                        <p:cTn id="33" dur="500"/>
                                        <p:tgtEl>
                                          <p:spTgt spid="17435"/>
                                        </p:tgtEl>
                                      </p:cBhvr>
                                    </p:animEffect>
                                  </p:childTnLst>
                                </p:cTn>
                              </p:par>
                            </p:childTnLst>
                          </p:cTn>
                        </p:par>
                        <p:par>
                          <p:cTn id="34" fill="hold">
                            <p:stCondLst>
                              <p:cond delay="500"/>
                            </p:stCondLst>
                            <p:childTnLst>
                              <p:par>
                                <p:cTn id="35" presetID="9" presetClass="entr" presetSubtype="0" fill="hold" grpId="0" nodeType="afterEffect">
                                  <p:stCondLst>
                                    <p:cond delay="1500"/>
                                  </p:stCondLst>
                                  <p:childTnLst>
                                    <p:set>
                                      <p:cBhvr>
                                        <p:cTn id="36" dur="1" fill="hold">
                                          <p:stCondLst>
                                            <p:cond delay="0"/>
                                          </p:stCondLst>
                                        </p:cTn>
                                        <p:tgtEl>
                                          <p:spTgt spid="17436"/>
                                        </p:tgtEl>
                                        <p:attrNameLst>
                                          <p:attrName>style.visibility</p:attrName>
                                        </p:attrNameLst>
                                      </p:cBhvr>
                                      <p:to>
                                        <p:strVal val="visible"/>
                                      </p:to>
                                    </p:set>
                                    <p:animEffect transition="in" filter="dissolve">
                                      <p:cBhvr>
                                        <p:cTn id="37" dur="500"/>
                                        <p:tgtEl>
                                          <p:spTgt spid="1743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childTnLst>
                          </p:cTn>
                        </p:par>
                        <p:par>
                          <p:cTn id="43" fill="hold">
                            <p:stCondLst>
                              <p:cond delay="500"/>
                            </p:stCondLst>
                            <p:childTnLst>
                              <p:par>
                                <p:cTn id="44" presetID="9" presetClass="entr" presetSubtype="0" fill="hold" grpId="0" nodeType="afterEffect">
                                  <p:stCondLst>
                                    <p:cond delay="1000"/>
                                  </p:stCondLst>
                                  <p:childTnLst>
                                    <p:set>
                                      <p:cBhvr>
                                        <p:cTn id="45" dur="1" fill="hold">
                                          <p:stCondLst>
                                            <p:cond delay="0"/>
                                          </p:stCondLst>
                                        </p:cTn>
                                        <p:tgtEl>
                                          <p:spTgt spid="17425"/>
                                        </p:tgtEl>
                                        <p:attrNameLst>
                                          <p:attrName>style.visibility</p:attrName>
                                        </p:attrNameLst>
                                      </p:cBhvr>
                                      <p:to>
                                        <p:strVal val="visible"/>
                                      </p:to>
                                    </p:set>
                                    <p:animEffect transition="in" filter="dissolve">
                                      <p:cBhvr>
                                        <p:cTn id="46" dur="500"/>
                                        <p:tgtEl>
                                          <p:spTgt spid="17425"/>
                                        </p:tgtEl>
                                      </p:cBhvr>
                                    </p:animEffect>
                                  </p:childTnLst>
                                </p:cTn>
                              </p:par>
                            </p:childTnLst>
                          </p:cTn>
                        </p:par>
                        <p:par>
                          <p:cTn id="47" fill="hold">
                            <p:stCondLst>
                              <p:cond delay="2000"/>
                            </p:stCondLst>
                            <p:childTnLst>
                              <p:par>
                                <p:cTn id="48" presetID="9" presetClass="entr" presetSubtype="0" fill="hold" grpId="0" nodeType="afterEffect">
                                  <p:stCondLst>
                                    <p:cond delay="1000"/>
                                  </p:stCondLst>
                                  <p:childTnLst>
                                    <p:set>
                                      <p:cBhvr>
                                        <p:cTn id="49" dur="1" fill="hold">
                                          <p:stCondLst>
                                            <p:cond delay="0"/>
                                          </p:stCondLst>
                                        </p:cTn>
                                        <p:tgtEl>
                                          <p:spTgt spid="17431"/>
                                        </p:tgtEl>
                                        <p:attrNameLst>
                                          <p:attrName>style.visibility</p:attrName>
                                        </p:attrNameLst>
                                      </p:cBhvr>
                                      <p:to>
                                        <p:strVal val="visible"/>
                                      </p:to>
                                    </p:set>
                                    <p:animEffect transition="in" filter="dissolve">
                                      <p:cBhvr>
                                        <p:cTn id="50" dur="500"/>
                                        <p:tgtEl>
                                          <p:spTgt spid="17431"/>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dissolve">
                                      <p:cBhvr>
                                        <p:cTn id="55" dur="500"/>
                                        <p:tgtEl>
                                          <p:spTgt spid="41"/>
                                        </p:tgtEl>
                                      </p:cBhvr>
                                    </p:animEffect>
                                  </p:childTnLst>
                                </p:cTn>
                              </p:par>
                            </p:childTnLst>
                          </p:cTn>
                        </p:par>
                        <p:par>
                          <p:cTn id="56" fill="hold">
                            <p:stCondLst>
                              <p:cond delay="500"/>
                            </p:stCondLst>
                            <p:childTnLst>
                              <p:par>
                                <p:cTn id="57" presetID="9" presetClass="entr" presetSubtype="0" fill="hold" grpId="0" nodeType="afterEffect">
                                  <p:stCondLst>
                                    <p:cond delay="1000"/>
                                  </p:stCondLst>
                                  <p:childTnLst>
                                    <p:set>
                                      <p:cBhvr>
                                        <p:cTn id="58" dur="1" fill="hold">
                                          <p:stCondLst>
                                            <p:cond delay="0"/>
                                          </p:stCondLst>
                                        </p:cTn>
                                        <p:tgtEl>
                                          <p:spTgt spid="17446"/>
                                        </p:tgtEl>
                                        <p:attrNameLst>
                                          <p:attrName>style.visibility</p:attrName>
                                        </p:attrNameLst>
                                      </p:cBhvr>
                                      <p:to>
                                        <p:strVal val="visible"/>
                                      </p:to>
                                    </p:set>
                                    <p:animEffect transition="in" filter="dissolve">
                                      <p:cBhvr>
                                        <p:cTn id="59" dur="500"/>
                                        <p:tgtEl>
                                          <p:spTgt spid="17446"/>
                                        </p:tgtEl>
                                      </p:cBhvr>
                                    </p:animEffect>
                                  </p:childTnLst>
                                </p:cTn>
                              </p:par>
                            </p:childTnLst>
                          </p:cTn>
                        </p:par>
                        <p:par>
                          <p:cTn id="60" fill="hold">
                            <p:stCondLst>
                              <p:cond delay="2000"/>
                            </p:stCondLst>
                            <p:childTnLst>
                              <p:par>
                                <p:cTn id="61" presetID="9" presetClass="entr" presetSubtype="0" fill="hold" grpId="0" nodeType="afterEffect">
                                  <p:stCondLst>
                                    <p:cond delay="1000"/>
                                  </p:stCondLst>
                                  <p:childTnLst>
                                    <p:set>
                                      <p:cBhvr>
                                        <p:cTn id="62" dur="1" fill="hold">
                                          <p:stCondLst>
                                            <p:cond delay="0"/>
                                          </p:stCondLst>
                                        </p:cTn>
                                        <p:tgtEl>
                                          <p:spTgt spid="17447"/>
                                        </p:tgtEl>
                                        <p:attrNameLst>
                                          <p:attrName>style.visibility</p:attrName>
                                        </p:attrNameLst>
                                      </p:cBhvr>
                                      <p:to>
                                        <p:strVal val="visible"/>
                                      </p:to>
                                    </p:set>
                                    <p:animEffect transition="in" filter="dissolve">
                                      <p:cBhvr>
                                        <p:cTn id="63" dur="500"/>
                                        <p:tgtEl>
                                          <p:spTgt spid="17447"/>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dissolve">
                                      <p:cBhvr>
                                        <p:cTn id="68" dur="500"/>
                                        <p:tgtEl>
                                          <p:spTgt spid="56"/>
                                        </p:tgtEl>
                                      </p:cBhvr>
                                    </p:animEffect>
                                  </p:childTnLst>
                                </p:cTn>
                              </p:par>
                            </p:childTnLst>
                          </p:cTn>
                        </p:par>
                        <p:par>
                          <p:cTn id="69" fill="hold">
                            <p:stCondLst>
                              <p:cond delay="500"/>
                            </p:stCondLst>
                            <p:childTnLst>
                              <p:par>
                                <p:cTn id="70" presetID="9" presetClass="entr" presetSubtype="0" fill="hold" grpId="0" nodeType="afterEffect">
                                  <p:stCondLst>
                                    <p:cond delay="1000"/>
                                  </p:stCondLst>
                                  <p:childTnLst>
                                    <p:set>
                                      <p:cBhvr>
                                        <p:cTn id="71" dur="1" fill="hold">
                                          <p:stCondLst>
                                            <p:cond delay="0"/>
                                          </p:stCondLst>
                                        </p:cTn>
                                        <p:tgtEl>
                                          <p:spTgt spid="17416"/>
                                        </p:tgtEl>
                                        <p:attrNameLst>
                                          <p:attrName>style.visibility</p:attrName>
                                        </p:attrNameLst>
                                      </p:cBhvr>
                                      <p:to>
                                        <p:strVal val="visible"/>
                                      </p:to>
                                    </p:set>
                                    <p:animEffect transition="in" filter="dissolve">
                                      <p:cBhvr>
                                        <p:cTn id="72" dur="500"/>
                                        <p:tgtEl>
                                          <p:spTgt spid="17416"/>
                                        </p:tgtEl>
                                      </p:cBhvr>
                                    </p:animEffect>
                                  </p:childTnLst>
                                </p:cTn>
                              </p:par>
                            </p:childTnLst>
                          </p:cTn>
                        </p:par>
                        <p:par>
                          <p:cTn id="73" fill="hold">
                            <p:stCondLst>
                              <p:cond delay="2000"/>
                            </p:stCondLst>
                            <p:childTnLst>
                              <p:par>
                                <p:cTn id="74" presetID="9" presetClass="entr" presetSubtype="0" fill="hold" grpId="0" nodeType="afterEffect">
                                  <p:stCondLst>
                                    <p:cond delay="1000"/>
                                  </p:stCondLst>
                                  <p:childTnLst>
                                    <p:set>
                                      <p:cBhvr>
                                        <p:cTn id="75" dur="1" fill="hold">
                                          <p:stCondLst>
                                            <p:cond delay="0"/>
                                          </p:stCondLst>
                                        </p:cTn>
                                        <p:tgtEl>
                                          <p:spTgt spid="17417"/>
                                        </p:tgtEl>
                                        <p:attrNameLst>
                                          <p:attrName>style.visibility</p:attrName>
                                        </p:attrNameLst>
                                      </p:cBhvr>
                                      <p:to>
                                        <p:strVal val="visible"/>
                                      </p:to>
                                    </p:set>
                                    <p:animEffect transition="in" filter="dissolve">
                                      <p:cBhvr>
                                        <p:cTn id="76" dur="500"/>
                                        <p:tgtEl>
                                          <p:spTgt spid="17417"/>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dissolve">
                                      <p:cBhvr>
                                        <p:cTn id="81" dur="500"/>
                                        <p:tgtEl>
                                          <p:spTgt spid="67"/>
                                        </p:tgtEl>
                                      </p:cBhvr>
                                    </p:animEffect>
                                  </p:childTnLst>
                                </p:cTn>
                              </p:par>
                            </p:childTnLst>
                          </p:cTn>
                        </p:par>
                        <p:par>
                          <p:cTn id="82" fill="hold">
                            <p:stCondLst>
                              <p:cond delay="500"/>
                            </p:stCondLst>
                            <p:childTnLst>
                              <p:par>
                                <p:cTn id="83" presetID="9" presetClass="entr" presetSubtype="0" fill="hold" grpId="0" nodeType="afterEffect">
                                  <p:stCondLst>
                                    <p:cond delay="1000"/>
                                  </p:stCondLst>
                                  <p:childTnLst>
                                    <p:set>
                                      <p:cBhvr>
                                        <p:cTn id="84" dur="1" fill="hold">
                                          <p:stCondLst>
                                            <p:cond delay="0"/>
                                          </p:stCondLst>
                                        </p:cTn>
                                        <p:tgtEl>
                                          <p:spTgt spid="17448"/>
                                        </p:tgtEl>
                                        <p:attrNameLst>
                                          <p:attrName>style.visibility</p:attrName>
                                        </p:attrNameLst>
                                      </p:cBhvr>
                                      <p:to>
                                        <p:strVal val="visible"/>
                                      </p:to>
                                    </p:set>
                                    <p:animEffect transition="in" filter="dissolve">
                                      <p:cBhvr>
                                        <p:cTn id="85" dur="500"/>
                                        <p:tgtEl>
                                          <p:spTgt spid="17448"/>
                                        </p:tgtEl>
                                      </p:cBhvr>
                                    </p:animEffect>
                                  </p:childTnLst>
                                </p:cTn>
                              </p:par>
                            </p:childTnLst>
                          </p:cTn>
                        </p:par>
                        <p:par>
                          <p:cTn id="86" fill="hold">
                            <p:stCondLst>
                              <p:cond delay="2000"/>
                            </p:stCondLst>
                            <p:childTnLst>
                              <p:par>
                                <p:cTn id="87" presetID="9" presetClass="entr" presetSubtype="0" fill="hold" grpId="0" nodeType="afterEffect">
                                  <p:stCondLst>
                                    <p:cond delay="1000"/>
                                  </p:stCondLst>
                                  <p:childTnLst>
                                    <p:set>
                                      <p:cBhvr>
                                        <p:cTn id="88" dur="1" fill="hold">
                                          <p:stCondLst>
                                            <p:cond delay="0"/>
                                          </p:stCondLst>
                                        </p:cTn>
                                        <p:tgtEl>
                                          <p:spTgt spid="17449"/>
                                        </p:tgtEl>
                                        <p:attrNameLst>
                                          <p:attrName>style.visibility</p:attrName>
                                        </p:attrNameLst>
                                      </p:cBhvr>
                                      <p:to>
                                        <p:strVal val="visible"/>
                                      </p:to>
                                    </p:set>
                                    <p:animEffect transition="in" filter="dissolve">
                                      <p:cBhvr>
                                        <p:cTn id="89" dur="500"/>
                                        <p:tgtEl>
                                          <p:spTgt spid="17449"/>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68"/>
                                        </p:tgtEl>
                                        <p:attrNameLst>
                                          <p:attrName>style.visibility</p:attrName>
                                        </p:attrNameLst>
                                      </p:cBhvr>
                                      <p:to>
                                        <p:strVal val="visible"/>
                                      </p:to>
                                    </p:set>
                                    <p:animEffect transition="in" filter="dissolve">
                                      <p:cBhvr>
                                        <p:cTn id="94" dur="500"/>
                                        <p:tgtEl>
                                          <p:spTgt spid="68"/>
                                        </p:tgtEl>
                                      </p:cBhvr>
                                    </p:animEffect>
                                  </p:childTnLst>
                                </p:cTn>
                              </p:par>
                            </p:childTnLst>
                          </p:cTn>
                        </p:par>
                        <p:par>
                          <p:cTn id="95" fill="hold">
                            <p:stCondLst>
                              <p:cond delay="500"/>
                            </p:stCondLst>
                            <p:childTnLst>
                              <p:par>
                                <p:cTn id="96" presetID="9" presetClass="entr" presetSubtype="0" fill="hold" grpId="0" nodeType="afterEffect">
                                  <p:stCondLst>
                                    <p:cond delay="1000"/>
                                  </p:stCondLst>
                                  <p:childTnLst>
                                    <p:set>
                                      <p:cBhvr>
                                        <p:cTn id="97" dur="1" fill="hold">
                                          <p:stCondLst>
                                            <p:cond delay="0"/>
                                          </p:stCondLst>
                                        </p:cTn>
                                        <p:tgtEl>
                                          <p:spTgt spid="17450"/>
                                        </p:tgtEl>
                                        <p:attrNameLst>
                                          <p:attrName>style.visibility</p:attrName>
                                        </p:attrNameLst>
                                      </p:cBhvr>
                                      <p:to>
                                        <p:strVal val="visible"/>
                                      </p:to>
                                    </p:set>
                                    <p:animEffect transition="in" filter="dissolve">
                                      <p:cBhvr>
                                        <p:cTn id="98" dur="500"/>
                                        <p:tgtEl>
                                          <p:spTgt spid="17450"/>
                                        </p:tgtEl>
                                      </p:cBhvr>
                                    </p:animEffect>
                                  </p:childTnLst>
                                </p:cTn>
                              </p:par>
                            </p:childTnLst>
                          </p:cTn>
                        </p:par>
                        <p:par>
                          <p:cTn id="99" fill="hold">
                            <p:stCondLst>
                              <p:cond delay="2000"/>
                            </p:stCondLst>
                            <p:childTnLst>
                              <p:par>
                                <p:cTn id="100" presetID="9" presetClass="entr" presetSubtype="0" fill="hold" grpId="0" nodeType="afterEffect">
                                  <p:stCondLst>
                                    <p:cond delay="1000"/>
                                  </p:stCondLst>
                                  <p:childTnLst>
                                    <p:set>
                                      <p:cBhvr>
                                        <p:cTn id="101" dur="1" fill="hold">
                                          <p:stCondLst>
                                            <p:cond delay="0"/>
                                          </p:stCondLst>
                                        </p:cTn>
                                        <p:tgtEl>
                                          <p:spTgt spid="17451"/>
                                        </p:tgtEl>
                                        <p:attrNameLst>
                                          <p:attrName>style.visibility</p:attrName>
                                        </p:attrNameLst>
                                      </p:cBhvr>
                                      <p:to>
                                        <p:strVal val="visible"/>
                                      </p:to>
                                    </p:set>
                                    <p:animEffect transition="in" filter="dissolve">
                                      <p:cBhvr>
                                        <p:cTn id="102" dur="500"/>
                                        <p:tgtEl>
                                          <p:spTgt spid="17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animBg="1"/>
      <p:bldP spid="17415" grpId="0"/>
      <p:bldP spid="17416" grpId="0"/>
      <p:bldP spid="17417" grpId="0"/>
      <p:bldP spid="17418" grpId="0"/>
      <p:bldP spid="17425" grpId="0"/>
      <p:bldP spid="17431" grpId="0"/>
      <p:bldP spid="17435" grpId="0"/>
      <p:bldP spid="17436" grpId="0"/>
      <p:bldP spid="17446" grpId="0"/>
      <p:bldP spid="17447" grpId="0"/>
      <p:bldP spid="17448" grpId="0"/>
      <p:bldP spid="17449" grpId="0"/>
      <p:bldP spid="17450" grpId="0"/>
      <p:bldP spid="174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533400" y="2049959"/>
            <a:ext cx="2971800" cy="769441"/>
          </a:xfrm>
          <a:prstGeom prst="rect">
            <a:avLst/>
          </a:prstGeom>
          <a:solidFill>
            <a:schemeClr val="bg1"/>
          </a:solidFill>
          <a:ln w="76200" cmpd="tri">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400" b="1" dirty="0">
                <a:solidFill>
                  <a:srgbClr val="0000FF"/>
                </a:solidFill>
                <a:effectLst>
                  <a:outerShdw blurRad="38100" dist="38100" dir="2700000" algn="tl">
                    <a:srgbClr val="C0C0C0"/>
                  </a:outerShdw>
                </a:effectLst>
                <a:latin typeface="Times New Roman" pitchFamily="18" charset="0"/>
              </a:rPr>
              <a:t>Short-term</a:t>
            </a:r>
          </a:p>
        </p:txBody>
      </p:sp>
      <p:sp>
        <p:nvSpPr>
          <p:cNvPr id="17414" name="Text Box 6"/>
          <p:cNvSpPr txBox="1">
            <a:spLocks noChangeArrowheads="1"/>
          </p:cNvSpPr>
          <p:nvPr/>
        </p:nvSpPr>
        <p:spPr bwMode="auto">
          <a:xfrm>
            <a:off x="5257800" y="2049959"/>
            <a:ext cx="2819400" cy="769441"/>
          </a:xfrm>
          <a:prstGeom prst="rect">
            <a:avLst/>
          </a:prstGeom>
          <a:solidFill>
            <a:schemeClr val="bg1"/>
          </a:solidFill>
          <a:ln w="76200" cmpd="tri">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400" b="1" dirty="0">
                <a:solidFill>
                  <a:srgbClr val="0000FF"/>
                </a:solidFill>
                <a:effectLst>
                  <a:outerShdw blurRad="38100" dist="38100" dir="2700000" algn="tl">
                    <a:srgbClr val="C0C0C0"/>
                  </a:outerShdw>
                </a:effectLst>
                <a:latin typeface="Times New Roman" pitchFamily="18" charset="0"/>
              </a:rPr>
              <a:t>Long-term</a:t>
            </a:r>
          </a:p>
        </p:txBody>
      </p:sp>
      <p:sp>
        <p:nvSpPr>
          <p:cNvPr id="17415" name="Text Box 7"/>
          <p:cNvSpPr txBox="1">
            <a:spLocks noChangeArrowheads="1"/>
          </p:cNvSpPr>
          <p:nvPr/>
        </p:nvSpPr>
        <p:spPr bwMode="auto">
          <a:xfrm>
            <a:off x="76200" y="3459163"/>
            <a:ext cx="190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0000FF"/>
                </a:solidFill>
                <a:effectLst>
                  <a:outerShdw blurRad="38100" dist="38100" dir="2700000" algn="tl">
                    <a:srgbClr val="C0C0C0"/>
                  </a:outerShdw>
                </a:effectLst>
                <a:latin typeface="Times New Roman" pitchFamily="18" charset="0"/>
              </a:rPr>
              <a:t>Encoding</a:t>
            </a:r>
          </a:p>
        </p:txBody>
      </p:sp>
      <p:sp>
        <p:nvSpPr>
          <p:cNvPr id="17416" name="Text Box 8"/>
          <p:cNvSpPr txBox="1">
            <a:spLocks noChangeArrowheads="1"/>
          </p:cNvSpPr>
          <p:nvPr/>
        </p:nvSpPr>
        <p:spPr bwMode="auto">
          <a:xfrm>
            <a:off x="4572000" y="3459163"/>
            <a:ext cx="2514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0000FF"/>
                </a:solidFill>
                <a:effectLst>
                  <a:outerShdw blurRad="38100" dist="38100" dir="2700000" algn="tl">
                    <a:srgbClr val="C0C0C0"/>
                  </a:outerShdw>
                </a:effectLst>
                <a:latin typeface="Times New Roman" pitchFamily="18" charset="0"/>
              </a:rPr>
              <a:t>Organization</a:t>
            </a:r>
          </a:p>
        </p:txBody>
      </p:sp>
      <p:sp>
        <p:nvSpPr>
          <p:cNvPr id="17417" name="Text Box 9"/>
          <p:cNvSpPr txBox="1">
            <a:spLocks noChangeArrowheads="1"/>
          </p:cNvSpPr>
          <p:nvPr/>
        </p:nvSpPr>
        <p:spPr bwMode="auto">
          <a:xfrm>
            <a:off x="7239000" y="3459163"/>
            <a:ext cx="1828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0000FF"/>
                </a:solidFill>
                <a:effectLst>
                  <a:outerShdw blurRad="38100" dist="38100" dir="2700000" algn="tl">
                    <a:srgbClr val="C0C0C0"/>
                  </a:outerShdw>
                </a:effectLst>
                <a:latin typeface="Times New Roman" pitchFamily="18" charset="0"/>
              </a:rPr>
              <a:t>Retrieval</a:t>
            </a:r>
          </a:p>
        </p:txBody>
      </p:sp>
      <p:sp>
        <p:nvSpPr>
          <p:cNvPr id="17418" name="Text Box 10"/>
          <p:cNvSpPr txBox="1">
            <a:spLocks noChangeArrowheads="1"/>
          </p:cNvSpPr>
          <p:nvPr/>
        </p:nvSpPr>
        <p:spPr bwMode="auto">
          <a:xfrm>
            <a:off x="2133600" y="3459163"/>
            <a:ext cx="2286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0000FF"/>
                </a:solidFill>
                <a:effectLst>
                  <a:outerShdw blurRad="38100" dist="38100" dir="2700000" algn="tl">
                    <a:srgbClr val="C0C0C0"/>
                  </a:outerShdw>
                </a:effectLst>
                <a:latin typeface="Times New Roman" pitchFamily="18" charset="0"/>
              </a:rPr>
              <a:t>Elaboration</a:t>
            </a:r>
          </a:p>
        </p:txBody>
      </p:sp>
      <p:sp>
        <p:nvSpPr>
          <p:cNvPr id="17425" name="Text Box 17"/>
          <p:cNvSpPr txBox="1">
            <a:spLocks noChangeArrowheads="1"/>
          </p:cNvSpPr>
          <p:nvPr/>
        </p:nvSpPr>
        <p:spPr bwMode="auto">
          <a:xfrm>
            <a:off x="228600" y="4419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A</a:t>
            </a:r>
          </a:p>
        </p:txBody>
      </p:sp>
      <p:sp>
        <p:nvSpPr>
          <p:cNvPr id="17431" name="Text Box 23"/>
          <p:cNvSpPr txBox="1">
            <a:spLocks noChangeArrowheads="1"/>
          </p:cNvSpPr>
          <p:nvPr/>
        </p:nvSpPr>
        <p:spPr bwMode="auto">
          <a:xfrm>
            <a:off x="990600" y="5181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P</a:t>
            </a:r>
          </a:p>
        </p:txBody>
      </p:sp>
      <p:sp>
        <p:nvSpPr>
          <p:cNvPr id="17435" name="Text Box 27"/>
          <p:cNvSpPr txBox="1">
            <a:spLocks noChangeArrowheads="1"/>
          </p:cNvSpPr>
          <p:nvPr/>
        </p:nvSpPr>
        <p:spPr bwMode="auto">
          <a:xfrm>
            <a:off x="1447800" y="6019800"/>
            <a:ext cx="281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effectLst>
                  <a:outerShdw blurRad="38100" dist="38100" dir="2700000" algn="tl">
                    <a:srgbClr val="C0C0C0"/>
                  </a:outerShdw>
                </a:effectLst>
                <a:latin typeface="Times New Roman" pitchFamily="18" charset="0"/>
              </a:rPr>
              <a:t>A = </a:t>
            </a:r>
            <a:r>
              <a:rPr lang="en-US" sz="3200" b="1" dirty="0" smtClean="0">
                <a:effectLst>
                  <a:outerShdw blurRad="38100" dist="38100" dir="2700000" algn="tl">
                    <a:srgbClr val="C0C0C0"/>
                  </a:outerShdw>
                </a:effectLst>
                <a:latin typeface="Times New Roman" pitchFamily="18" charset="0"/>
              </a:rPr>
              <a:t>Activation</a:t>
            </a:r>
            <a:endParaRPr lang="en-US" sz="3200" b="1" dirty="0">
              <a:effectLst>
                <a:outerShdw blurRad="38100" dist="38100" dir="2700000" algn="tl">
                  <a:srgbClr val="C0C0C0"/>
                </a:outerShdw>
              </a:effectLst>
              <a:latin typeface="Times New Roman" pitchFamily="18" charset="0"/>
            </a:endParaRPr>
          </a:p>
        </p:txBody>
      </p:sp>
      <p:sp>
        <p:nvSpPr>
          <p:cNvPr id="17436" name="Text Box 28"/>
          <p:cNvSpPr txBox="1">
            <a:spLocks noChangeArrowheads="1"/>
          </p:cNvSpPr>
          <p:nvPr/>
        </p:nvSpPr>
        <p:spPr bwMode="auto">
          <a:xfrm>
            <a:off x="4876800" y="6019800"/>
            <a:ext cx="281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effectLst>
                  <a:outerShdw blurRad="38100" dist="38100" dir="2700000" algn="tl">
                    <a:srgbClr val="C0C0C0"/>
                  </a:outerShdw>
                </a:effectLst>
                <a:latin typeface="Times New Roman" pitchFamily="18" charset="0"/>
              </a:rPr>
              <a:t>P = Process</a:t>
            </a:r>
          </a:p>
        </p:txBody>
      </p:sp>
      <p:sp>
        <p:nvSpPr>
          <p:cNvPr id="17446" name="Text Box 38"/>
          <p:cNvSpPr txBox="1">
            <a:spLocks noChangeArrowheads="1"/>
          </p:cNvSpPr>
          <p:nvPr/>
        </p:nvSpPr>
        <p:spPr bwMode="auto">
          <a:xfrm>
            <a:off x="2590800" y="4419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A</a:t>
            </a:r>
          </a:p>
        </p:txBody>
      </p:sp>
      <p:sp>
        <p:nvSpPr>
          <p:cNvPr id="17447" name="Text Box 39"/>
          <p:cNvSpPr txBox="1">
            <a:spLocks noChangeArrowheads="1"/>
          </p:cNvSpPr>
          <p:nvPr/>
        </p:nvSpPr>
        <p:spPr bwMode="auto">
          <a:xfrm>
            <a:off x="3429000" y="5181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P</a:t>
            </a:r>
          </a:p>
        </p:txBody>
      </p:sp>
      <p:sp>
        <p:nvSpPr>
          <p:cNvPr id="17448" name="Text Box 40"/>
          <p:cNvSpPr txBox="1">
            <a:spLocks noChangeArrowheads="1"/>
          </p:cNvSpPr>
          <p:nvPr/>
        </p:nvSpPr>
        <p:spPr bwMode="auto">
          <a:xfrm>
            <a:off x="5181600" y="4419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A</a:t>
            </a:r>
          </a:p>
        </p:txBody>
      </p:sp>
      <p:sp>
        <p:nvSpPr>
          <p:cNvPr id="17449" name="Text Box 41"/>
          <p:cNvSpPr txBox="1">
            <a:spLocks noChangeArrowheads="1"/>
          </p:cNvSpPr>
          <p:nvPr/>
        </p:nvSpPr>
        <p:spPr bwMode="auto">
          <a:xfrm>
            <a:off x="6172200" y="5195887"/>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P</a:t>
            </a:r>
          </a:p>
        </p:txBody>
      </p:sp>
      <p:sp>
        <p:nvSpPr>
          <p:cNvPr id="17450" name="Text Box 42"/>
          <p:cNvSpPr txBox="1">
            <a:spLocks noChangeArrowheads="1"/>
          </p:cNvSpPr>
          <p:nvPr/>
        </p:nvSpPr>
        <p:spPr bwMode="auto">
          <a:xfrm>
            <a:off x="7467600" y="4419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A</a:t>
            </a:r>
          </a:p>
        </p:txBody>
      </p:sp>
      <p:sp>
        <p:nvSpPr>
          <p:cNvPr id="17451" name="Text Box 43"/>
          <p:cNvSpPr txBox="1">
            <a:spLocks noChangeArrowheads="1"/>
          </p:cNvSpPr>
          <p:nvPr/>
        </p:nvSpPr>
        <p:spPr bwMode="auto">
          <a:xfrm>
            <a:off x="8382000" y="5181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0000FF"/>
                </a:solidFill>
                <a:effectLst>
                  <a:outerShdw blurRad="38100" dist="38100" dir="2700000" algn="tl">
                    <a:srgbClr val="C0C0C0"/>
                  </a:outerShdw>
                </a:effectLst>
                <a:latin typeface="Times New Roman" pitchFamily="18" charset="0"/>
              </a:rPr>
              <a:t>P</a:t>
            </a:r>
          </a:p>
        </p:txBody>
      </p:sp>
      <p:sp>
        <p:nvSpPr>
          <p:cNvPr id="22" name="Rectangle 21"/>
          <p:cNvSpPr/>
          <p:nvPr/>
        </p:nvSpPr>
        <p:spPr>
          <a:xfrm>
            <a:off x="4343400" y="101025"/>
            <a:ext cx="4572000" cy="584775"/>
          </a:xfrm>
          <a:prstGeom prst="rect">
            <a:avLst/>
          </a:prstGeom>
          <a:ln w="76200">
            <a:solidFill>
              <a:srgbClr val="0000FF"/>
            </a:solidFill>
          </a:ln>
        </p:spPr>
        <p:txBody>
          <a:bodyPr wrap="square">
            <a:spAutoFit/>
          </a:bodyPr>
          <a:lstStyle/>
          <a:p>
            <a:pPr>
              <a:defRPr/>
            </a:pPr>
            <a:r>
              <a:rPr lang="en-US" sz="32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Systems</a:t>
            </a:r>
            <a:r>
              <a:rPr lang="en-US" sz="24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Concept Map</a:t>
            </a:r>
            <a:r>
              <a:rPr lang="en-US" sz="24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Memory</a:t>
            </a:r>
            <a:endParaRPr lang="en-US" sz="28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Text Box 5"/>
          <p:cNvSpPr txBox="1">
            <a:spLocks noChangeArrowheads="1"/>
          </p:cNvSpPr>
          <p:nvPr/>
        </p:nvSpPr>
        <p:spPr bwMode="auto">
          <a:xfrm>
            <a:off x="3276600" y="762000"/>
            <a:ext cx="2438400" cy="769441"/>
          </a:xfrm>
          <a:prstGeom prst="rect">
            <a:avLst/>
          </a:prstGeom>
          <a:solidFill>
            <a:srgbClr val="0000FF"/>
          </a:solidFill>
          <a:ln w="76200" cmpd="tri">
            <a:solidFill>
              <a:schemeClr val="bg1"/>
            </a:solidFill>
            <a:miter lim="800000"/>
            <a:headEnd/>
            <a:tailEnd/>
          </a:ln>
          <a:effectLst>
            <a:softEdge rad="127000"/>
          </a:effectLst>
        </p:spPr>
        <p:txBody>
          <a:bodyPr wrap="square">
            <a:spAutoFit/>
          </a:bodyPr>
          <a:lstStyle/>
          <a:p>
            <a:pPr>
              <a:spcBef>
                <a:spcPct val="50000"/>
              </a:spcBef>
            </a:pPr>
            <a:r>
              <a:rPr lang="en-US" sz="4400" b="1" dirty="0" smtClean="0">
                <a:solidFill>
                  <a:schemeClr val="bg1"/>
                </a:solidFill>
                <a:effectLst>
                  <a:outerShdw blurRad="38100" dist="38100" dir="2700000" algn="tl">
                    <a:srgbClr val="C0C0C0"/>
                  </a:outerShdw>
                </a:effectLst>
                <a:latin typeface="Times New Roman" pitchFamily="18" charset="0"/>
              </a:rPr>
              <a:t> Memory</a:t>
            </a:r>
            <a:endParaRPr lang="en-US" sz="4400" b="1" dirty="0">
              <a:solidFill>
                <a:schemeClr val="bg1"/>
              </a:solidFill>
              <a:effectLst>
                <a:outerShdw blurRad="38100" dist="38100" dir="2700000" algn="tl">
                  <a:srgbClr val="C0C0C0"/>
                </a:outerShdw>
              </a:effectLst>
              <a:latin typeface="Times New Roman" pitchFamily="18" charset="0"/>
            </a:endParaRPr>
          </a:p>
        </p:txBody>
      </p:sp>
      <p:grpSp>
        <p:nvGrpSpPr>
          <p:cNvPr id="12" name="Group 11"/>
          <p:cNvGrpSpPr/>
          <p:nvPr/>
        </p:nvGrpSpPr>
        <p:grpSpPr>
          <a:xfrm>
            <a:off x="2057400" y="1371600"/>
            <a:ext cx="4648200" cy="609600"/>
            <a:chOff x="2057400" y="1371600"/>
            <a:chExt cx="4648200" cy="609600"/>
          </a:xfrm>
        </p:grpSpPr>
        <p:cxnSp>
          <p:nvCxnSpPr>
            <p:cNvPr id="6" name="Straight Connector 5"/>
            <p:cNvCxnSpPr/>
            <p:nvPr/>
          </p:nvCxnSpPr>
          <p:spPr>
            <a:xfrm>
              <a:off x="2057400" y="1676400"/>
              <a:ext cx="464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419600" y="13716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05600" y="1676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57400" y="1676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914400" y="2819400"/>
            <a:ext cx="2209800" cy="685800"/>
            <a:chOff x="914400" y="2819400"/>
            <a:chExt cx="2209800" cy="685800"/>
          </a:xfrm>
        </p:grpSpPr>
        <p:cxnSp>
          <p:nvCxnSpPr>
            <p:cNvPr id="14" name="Straight Connector 13"/>
            <p:cNvCxnSpPr/>
            <p:nvPr/>
          </p:nvCxnSpPr>
          <p:spPr>
            <a:xfrm>
              <a:off x="914400" y="3200400"/>
              <a:ext cx="2209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057400" y="2819400"/>
              <a:ext cx="0" cy="3809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14400" y="3200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124200" y="3200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33400" y="3886200"/>
            <a:ext cx="762000" cy="1524000"/>
            <a:chOff x="533400" y="3886200"/>
            <a:chExt cx="762000" cy="1524000"/>
          </a:xfrm>
        </p:grpSpPr>
        <p:cxnSp>
          <p:nvCxnSpPr>
            <p:cNvPr id="24" name="Straight Connector 23"/>
            <p:cNvCxnSpPr/>
            <p:nvPr/>
          </p:nvCxnSpPr>
          <p:spPr>
            <a:xfrm>
              <a:off x="533400" y="43434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14400" y="38862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33400" y="4343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295400" y="4343400"/>
              <a:ext cx="0" cy="1066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895600" y="3886200"/>
            <a:ext cx="762000" cy="1447800"/>
            <a:chOff x="2895600" y="3886200"/>
            <a:chExt cx="762000" cy="1447800"/>
          </a:xfrm>
        </p:grpSpPr>
        <p:cxnSp>
          <p:nvCxnSpPr>
            <p:cNvPr id="32" name="Straight Connector 31"/>
            <p:cNvCxnSpPr/>
            <p:nvPr/>
          </p:nvCxnSpPr>
          <p:spPr>
            <a:xfrm>
              <a:off x="2895600" y="43434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276600" y="38862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895600" y="4343400"/>
              <a:ext cx="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657600" y="4343400"/>
              <a:ext cx="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5638800" y="2819400"/>
            <a:ext cx="2514600" cy="838200"/>
            <a:chOff x="5638800" y="2819400"/>
            <a:chExt cx="2514600" cy="838200"/>
          </a:xfrm>
        </p:grpSpPr>
        <p:cxnSp>
          <p:nvCxnSpPr>
            <p:cNvPr id="43" name="Straight Connector 42"/>
            <p:cNvCxnSpPr/>
            <p:nvPr/>
          </p:nvCxnSpPr>
          <p:spPr>
            <a:xfrm>
              <a:off x="5638800" y="3200400"/>
              <a:ext cx="2514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58000" y="2819400"/>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8153400" y="3200400"/>
              <a:ext cx="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638800" y="3200400"/>
              <a:ext cx="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486400" y="3886200"/>
            <a:ext cx="914400" cy="1371600"/>
            <a:chOff x="5486400" y="3886200"/>
            <a:chExt cx="914400" cy="1371600"/>
          </a:xfrm>
        </p:grpSpPr>
        <p:cxnSp>
          <p:nvCxnSpPr>
            <p:cNvPr id="59" name="Straight Connector 58"/>
            <p:cNvCxnSpPr/>
            <p:nvPr/>
          </p:nvCxnSpPr>
          <p:spPr>
            <a:xfrm>
              <a:off x="5486400" y="4343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43600" y="38862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486400" y="4343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400800" y="4343400"/>
              <a:ext cx="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772400" y="3886200"/>
            <a:ext cx="914400" cy="1371600"/>
            <a:chOff x="7772400" y="3886200"/>
            <a:chExt cx="914400" cy="1371600"/>
          </a:xfrm>
        </p:grpSpPr>
        <p:cxnSp>
          <p:nvCxnSpPr>
            <p:cNvPr id="83" name="Straight Connector 82"/>
            <p:cNvCxnSpPr/>
            <p:nvPr/>
          </p:nvCxnSpPr>
          <p:spPr>
            <a:xfrm>
              <a:off x="7772400" y="4343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229599" y="38862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7772400" y="43434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686800" y="4343400"/>
              <a:ext cx="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Bent Arrow 1"/>
          <p:cNvSpPr/>
          <p:nvPr/>
        </p:nvSpPr>
        <p:spPr>
          <a:xfrm rot="16200000" flipV="1">
            <a:off x="1943100" y="4686300"/>
            <a:ext cx="685800" cy="1524000"/>
          </a:xfrm>
          <a:prstGeom prst="bentArrow">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ent Arrow 56"/>
          <p:cNvSpPr/>
          <p:nvPr/>
        </p:nvSpPr>
        <p:spPr>
          <a:xfrm rot="16200000" flipV="1">
            <a:off x="4457700" y="4610100"/>
            <a:ext cx="685800" cy="1676400"/>
          </a:xfrm>
          <a:prstGeom prst="bentArrow">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Bent Arrow 60"/>
          <p:cNvSpPr/>
          <p:nvPr/>
        </p:nvSpPr>
        <p:spPr>
          <a:xfrm rot="16200000" flipV="1">
            <a:off x="6972301" y="4838701"/>
            <a:ext cx="685800" cy="1219200"/>
          </a:xfrm>
          <a:prstGeom prst="bentArrow">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63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150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500"/>
                                        <p:tgtEl>
                                          <p:spTgt spid="57"/>
                                        </p:tgtEl>
                                      </p:cBhvr>
                                    </p:animEffect>
                                  </p:childTnLst>
                                </p:cTn>
                              </p:par>
                            </p:childTnLst>
                          </p:cTn>
                        </p:par>
                        <p:par>
                          <p:cTn id="12" fill="hold">
                            <p:stCondLst>
                              <p:cond delay="2500"/>
                            </p:stCondLst>
                            <p:childTnLst>
                              <p:par>
                                <p:cTn id="13" presetID="9" presetClass="entr" presetSubtype="0" fill="hold" grpId="0" nodeType="afterEffect">
                                  <p:stCondLst>
                                    <p:cond delay="1500"/>
                                  </p:stCondLst>
                                  <p:childTnLst>
                                    <p:set>
                                      <p:cBhvr>
                                        <p:cTn id="14" dur="1" fill="hold">
                                          <p:stCondLst>
                                            <p:cond delay="0"/>
                                          </p:stCondLst>
                                        </p:cTn>
                                        <p:tgtEl>
                                          <p:spTgt spid="61"/>
                                        </p:tgtEl>
                                        <p:attrNameLst>
                                          <p:attrName>style.visibility</p:attrName>
                                        </p:attrNameLst>
                                      </p:cBhvr>
                                      <p:to>
                                        <p:strVal val="visible"/>
                                      </p:to>
                                    </p:set>
                                    <p:animEffect transition="in" filter="dissolve">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 y="76200"/>
            <a:ext cx="5410200" cy="584775"/>
          </a:xfrm>
          <a:prstGeom prst="rect">
            <a:avLst/>
          </a:prstGeom>
          <a:ln w="76200">
            <a:solidFill>
              <a:srgbClr val="0000FF"/>
            </a:solidFill>
          </a:ln>
        </p:spPr>
        <p:txBody>
          <a:bodyPr wrap="square">
            <a:spAutoFit/>
          </a:bodyPr>
          <a:lstStyle/>
          <a:p>
            <a:pPr>
              <a:defRPr/>
            </a:pPr>
            <a:r>
              <a:rPr lang="en-US" sz="32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Flow Chart </a:t>
            </a:r>
            <a:r>
              <a:rPr lang="en-US" sz="20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Concept Map</a:t>
            </a:r>
            <a:r>
              <a:rPr lang="en-US" sz="24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Memory</a:t>
            </a:r>
            <a:endParaRPr lang="en-US" sz="28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3276600" y="1066800"/>
            <a:ext cx="2514600" cy="707886"/>
          </a:xfrm>
          <a:prstGeom prst="rect">
            <a:avLst/>
          </a:prstGeom>
          <a:ln w="76200">
            <a:solidFill>
              <a:srgbClr val="0000FF"/>
            </a:solidFill>
          </a:ln>
        </p:spPr>
        <p:txBody>
          <a:bodyPr wrap="square">
            <a:spAutoFit/>
          </a:bodyPr>
          <a:lstStyle/>
          <a:p>
            <a:pPr>
              <a:defRPr/>
            </a:pPr>
            <a:r>
              <a:rPr lang="en-US" sz="40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Encoding</a:t>
            </a:r>
            <a:endPar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3" name="Group 12"/>
          <p:cNvGrpSpPr/>
          <p:nvPr/>
        </p:nvGrpSpPr>
        <p:grpSpPr>
          <a:xfrm>
            <a:off x="3124200" y="1752600"/>
            <a:ext cx="2895600" cy="1393686"/>
            <a:chOff x="3124200" y="1752600"/>
            <a:chExt cx="2895600" cy="1393686"/>
          </a:xfrm>
        </p:grpSpPr>
        <p:cxnSp>
          <p:nvCxnSpPr>
            <p:cNvPr id="7" name="Straight Arrow Connector 6"/>
            <p:cNvCxnSpPr/>
            <p:nvPr/>
          </p:nvCxnSpPr>
          <p:spPr>
            <a:xfrm>
              <a:off x="4572000" y="17526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124200" y="2438400"/>
              <a:ext cx="2895600" cy="707886"/>
            </a:xfrm>
            <a:prstGeom prst="rect">
              <a:avLst/>
            </a:prstGeom>
            <a:ln w="76200">
              <a:solidFill>
                <a:srgbClr val="0000FF"/>
              </a:solidFill>
            </a:ln>
          </p:spPr>
          <p:txBody>
            <a:bodyPr wrap="square">
              <a:spAutoFit/>
            </a:bodyPr>
            <a:lstStyle/>
            <a:p>
              <a:pPr>
                <a:defRPr/>
              </a:pPr>
              <a:r>
                <a:rPr lang="en-US" sz="40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Elaboration</a:t>
              </a:r>
              <a:endPar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4" name="Group 13"/>
          <p:cNvGrpSpPr/>
          <p:nvPr/>
        </p:nvGrpSpPr>
        <p:grpSpPr>
          <a:xfrm>
            <a:off x="3048000" y="3124200"/>
            <a:ext cx="3124200" cy="1393686"/>
            <a:chOff x="3048000" y="3124200"/>
            <a:chExt cx="3124200" cy="1393686"/>
          </a:xfrm>
        </p:grpSpPr>
        <p:cxnSp>
          <p:nvCxnSpPr>
            <p:cNvPr id="9" name="Straight Arrow Connector 8"/>
            <p:cNvCxnSpPr/>
            <p:nvPr/>
          </p:nvCxnSpPr>
          <p:spPr>
            <a:xfrm>
              <a:off x="4572000" y="31242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48000" y="3810000"/>
              <a:ext cx="3124200" cy="707886"/>
            </a:xfrm>
            <a:prstGeom prst="rect">
              <a:avLst/>
            </a:prstGeom>
            <a:ln w="76200">
              <a:solidFill>
                <a:srgbClr val="0000FF"/>
              </a:solidFill>
            </a:ln>
          </p:spPr>
          <p:txBody>
            <a:bodyPr wrap="square">
              <a:spAutoFit/>
            </a:bodyPr>
            <a:lstStyle/>
            <a:p>
              <a:pPr>
                <a:defRPr/>
              </a:pPr>
              <a:r>
                <a:rPr lang="en-US" sz="40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Organization</a:t>
              </a:r>
              <a:endPar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5" name="Group 14"/>
          <p:cNvGrpSpPr/>
          <p:nvPr/>
        </p:nvGrpSpPr>
        <p:grpSpPr>
          <a:xfrm>
            <a:off x="3429000" y="4495800"/>
            <a:ext cx="2286000" cy="1393686"/>
            <a:chOff x="3429000" y="4495800"/>
            <a:chExt cx="2286000" cy="1393686"/>
          </a:xfrm>
        </p:grpSpPr>
        <p:cxnSp>
          <p:nvCxnSpPr>
            <p:cNvPr id="11" name="Straight Arrow Connector 10"/>
            <p:cNvCxnSpPr/>
            <p:nvPr/>
          </p:nvCxnSpPr>
          <p:spPr>
            <a:xfrm>
              <a:off x="4572000" y="44958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29000" y="5181600"/>
              <a:ext cx="2286000" cy="707886"/>
            </a:xfrm>
            <a:prstGeom prst="rect">
              <a:avLst/>
            </a:prstGeom>
            <a:ln w="76200">
              <a:solidFill>
                <a:srgbClr val="0000FF"/>
              </a:solidFill>
            </a:ln>
          </p:spPr>
          <p:txBody>
            <a:bodyPr wrap="square">
              <a:spAutoFit/>
            </a:bodyPr>
            <a:lstStyle/>
            <a:p>
              <a:pPr>
                <a:defRPr/>
              </a:pPr>
              <a:r>
                <a:rPr lang="en-US" sz="40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Retrieval</a:t>
              </a:r>
              <a:endPar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27993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150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2500"/>
                            </p:stCondLst>
                            <p:childTnLst>
                              <p:par>
                                <p:cTn id="13" presetID="9" presetClass="entr" presetSubtype="0" fill="hold" nodeType="afterEffect">
                                  <p:stCondLst>
                                    <p:cond delay="200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5000"/>
                            </p:stCondLst>
                            <p:childTnLst>
                              <p:par>
                                <p:cTn id="17" presetID="9" presetClass="entr" presetSubtype="0" fill="hold" nodeType="after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62000" y="2862352"/>
            <a:ext cx="7772400" cy="1862048"/>
          </a:xfrm>
          <a:prstGeom prst="rect">
            <a:avLst/>
          </a:prstGeom>
          <a:noFill/>
        </p:spPr>
        <p:txBody>
          <a:bodyPr wrap="square" rtlCol="0">
            <a:spAutoFit/>
          </a:bodyPr>
          <a:lstStyle/>
          <a:p>
            <a:r>
              <a:rPr lang="en-US" sz="11500" b="1" i="1" dirty="0" smtClean="0">
                <a:solidFill>
                  <a:schemeClr val="bg1"/>
                </a:solidFill>
                <a:latin typeface="Times New Roman" pitchFamily="18" charset="0"/>
                <a:cs typeface="Times New Roman" pitchFamily="18" charset="0"/>
              </a:rPr>
              <a:t>Applications</a:t>
            </a:r>
            <a:endParaRPr lang="en-US" sz="11500" b="1" i="1" dirty="0">
              <a:solidFill>
                <a:schemeClr val="bg1"/>
              </a:solidFill>
              <a:latin typeface="Times New Roman" pitchFamily="18" charset="0"/>
              <a:cs typeface="Times New Roman" pitchFamily="18" charset="0"/>
            </a:endParaRPr>
          </a:p>
        </p:txBody>
      </p:sp>
      <p:sp>
        <p:nvSpPr>
          <p:cNvPr id="3" name="TextBox 2"/>
          <p:cNvSpPr txBox="1"/>
          <p:nvPr/>
        </p:nvSpPr>
        <p:spPr>
          <a:xfrm>
            <a:off x="1295400" y="1101804"/>
            <a:ext cx="6858000" cy="1107996"/>
          </a:xfrm>
          <a:prstGeom prst="rect">
            <a:avLst/>
          </a:prstGeom>
          <a:noFill/>
        </p:spPr>
        <p:txBody>
          <a:bodyPr wrap="square" rtlCol="0">
            <a:spAutoFit/>
          </a:bodyPr>
          <a:lstStyle/>
          <a:p>
            <a:r>
              <a:rPr lang="en-US" sz="6600" b="1" i="1" dirty="0" smtClean="0">
                <a:solidFill>
                  <a:schemeClr val="bg1"/>
                </a:solidFill>
                <a:latin typeface="Times New Roman" pitchFamily="18" charset="0"/>
                <a:cs typeface="Times New Roman" pitchFamily="18" charset="0"/>
              </a:rPr>
              <a:t>Concept Mapping:</a:t>
            </a:r>
            <a:endParaRPr lang="en-US" sz="66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56189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600200" y="191869"/>
            <a:ext cx="6248400" cy="646331"/>
          </a:xfrm>
          <a:prstGeom prst="rect">
            <a:avLst/>
          </a:prstGeom>
          <a:solidFill>
            <a:schemeClr val="bg1"/>
          </a:solidFill>
          <a:ln w="38100">
            <a:solidFill>
              <a:schemeClr val="tx1"/>
            </a:solidFill>
          </a:ln>
          <a:effectLst>
            <a:softEdge rad="127000"/>
          </a:effectLst>
        </p:spPr>
        <p:txBody>
          <a:bodyPr wrap="square" rtlCol="0">
            <a:spAutoFit/>
          </a:bodyPr>
          <a:lstStyle/>
          <a:p>
            <a:r>
              <a:rPr lang="en-US" sz="3600" b="1" i="1" dirty="0" smtClean="0">
                <a:latin typeface="Times New Roman" pitchFamily="18" charset="0"/>
                <a:cs typeface="Times New Roman" pitchFamily="18" charset="0"/>
              </a:rPr>
              <a:t>Concept Mapping Applications</a:t>
            </a:r>
            <a:endParaRPr lang="en-US" sz="3600" b="1" i="1" dirty="0">
              <a:latin typeface="Times New Roman" pitchFamily="18" charset="0"/>
              <a:cs typeface="Times New Roman" pitchFamily="18" charset="0"/>
            </a:endParaRPr>
          </a:p>
        </p:txBody>
      </p:sp>
      <p:sp>
        <p:nvSpPr>
          <p:cNvPr id="3" name="TextBox 2"/>
          <p:cNvSpPr txBox="1"/>
          <p:nvPr/>
        </p:nvSpPr>
        <p:spPr>
          <a:xfrm>
            <a:off x="1905000" y="2595027"/>
            <a:ext cx="5943600" cy="1138773"/>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Content Delivery:</a:t>
            </a:r>
            <a:br>
              <a:rPr lang="en-US" sz="2400" b="1" dirty="0" smtClean="0">
                <a:solidFill>
                  <a:schemeClr val="bg1"/>
                </a:solidFill>
                <a:latin typeface="Times New Roman" pitchFamily="18" charset="0"/>
                <a:cs typeface="Times New Roman" pitchFamily="18" charset="0"/>
              </a:rPr>
            </a:br>
            <a:r>
              <a:rPr lang="en-US" sz="24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Macro level (Course, Module, Lecture)</a:t>
            </a:r>
            <a:br>
              <a:rPr lang="en-US" sz="2000" b="1" dirty="0" smtClean="0">
                <a:solidFill>
                  <a:schemeClr val="bg1"/>
                </a:solidFill>
                <a:latin typeface="Times New Roman" pitchFamily="18" charset="0"/>
                <a:cs typeface="Times New Roman" pitchFamily="18" charset="0"/>
              </a:rPr>
            </a:br>
            <a:r>
              <a:rPr lang="en-US" sz="2000" b="1" dirty="0" smtClean="0">
                <a:solidFill>
                  <a:schemeClr val="bg1"/>
                </a:solidFill>
                <a:latin typeface="Times New Roman" pitchFamily="18" charset="0"/>
                <a:cs typeface="Times New Roman" pitchFamily="18" charset="0"/>
              </a:rPr>
              <a:t>	Micro level  (Specific Complex Concepts</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4" name="TextBox 3"/>
          <p:cNvSpPr txBox="1"/>
          <p:nvPr/>
        </p:nvSpPr>
        <p:spPr>
          <a:xfrm>
            <a:off x="1905000" y="3922455"/>
            <a:ext cx="6019800" cy="2554545"/>
          </a:xfrm>
          <a:prstGeom prst="rect">
            <a:avLst/>
          </a:prstGeom>
          <a:noFill/>
        </p:spPr>
        <p:txBody>
          <a:bodyPr wrap="square" rtlCol="0">
            <a:spAutoFit/>
          </a:bodyPr>
          <a:lstStyle/>
          <a:p>
            <a:r>
              <a:rPr lang="en-US" sz="2400" b="1" dirty="0" err="1" smtClean="0">
                <a:solidFill>
                  <a:schemeClr val="bg1"/>
                </a:solidFill>
                <a:latin typeface="Times New Roman" pitchFamily="18" charset="0"/>
                <a:cs typeface="Times New Roman" pitchFamily="18" charset="0"/>
              </a:rPr>
              <a:t>Asssessment</a:t>
            </a:r>
            <a:r>
              <a:rPr lang="en-US" sz="2400" b="1" dirty="0" smtClean="0">
                <a:solidFill>
                  <a:schemeClr val="bg1"/>
                </a:solidFill>
                <a:latin typeface="Times New Roman" pitchFamily="18" charset="0"/>
                <a:cs typeface="Times New Roman" pitchFamily="18" charset="0"/>
              </a:rPr>
              <a:t>:</a:t>
            </a:r>
            <a:br>
              <a:rPr lang="en-US" sz="2400" b="1" dirty="0" smtClean="0">
                <a:solidFill>
                  <a:schemeClr val="bg1"/>
                </a:solidFill>
                <a:latin typeface="Times New Roman" pitchFamily="18" charset="0"/>
                <a:cs typeface="Times New Roman" pitchFamily="18" charset="0"/>
              </a:rPr>
            </a:br>
            <a:r>
              <a:rPr lang="en-US" sz="2400" b="1" dirty="0" smtClean="0">
                <a:solidFill>
                  <a:schemeClr val="bg1"/>
                </a:solidFill>
                <a:latin typeface="Times New Roman" pitchFamily="18" charset="0"/>
                <a:cs typeface="Times New Roman" pitchFamily="18" charset="0"/>
              </a:rPr>
              <a:t>	During a Learning Activity</a:t>
            </a:r>
            <a:br>
              <a:rPr lang="en-US" sz="2400" b="1" dirty="0" smtClean="0">
                <a:solidFill>
                  <a:schemeClr val="bg1"/>
                </a:solidFill>
                <a:latin typeface="Times New Roman" pitchFamily="18" charset="0"/>
                <a:cs typeface="Times New Roman" pitchFamily="18" charset="0"/>
              </a:rPr>
            </a:br>
            <a:r>
              <a:rPr lang="en-US" sz="24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Prior Knowledge</a:t>
            </a:r>
            <a:br>
              <a:rPr lang="en-US" sz="2000" b="1" dirty="0" smtClean="0">
                <a:solidFill>
                  <a:schemeClr val="bg1"/>
                </a:solidFill>
                <a:latin typeface="Times New Roman" pitchFamily="18" charset="0"/>
                <a:cs typeface="Times New Roman" pitchFamily="18" charset="0"/>
              </a:rPr>
            </a:br>
            <a:r>
              <a:rPr lang="en-US" sz="2000" b="1" dirty="0" smtClean="0">
                <a:solidFill>
                  <a:schemeClr val="bg1"/>
                </a:solidFill>
                <a:latin typeface="Times New Roman" pitchFamily="18" charset="0"/>
                <a:cs typeface="Times New Roman" pitchFamily="18" charset="0"/>
              </a:rPr>
              <a:t>		Current Comprehension</a:t>
            </a:r>
            <a:r>
              <a:rPr lang="en-US" sz="2400" b="1" dirty="0" smtClean="0">
                <a:solidFill>
                  <a:schemeClr val="bg1"/>
                </a:solidFill>
                <a:latin typeface="Times New Roman" pitchFamily="18" charset="0"/>
                <a:cs typeface="Times New Roman" pitchFamily="18" charset="0"/>
              </a:rPr>
              <a:t/>
            </a:r>
            <a:br>
              <a:rPr lang="en-US" sz="2400" b="1" dirty="0" smtClean="0">
                <a:solidFill>
                  <a:schemeClr val="bg1"/>
                </a:solidFill>
                <a:latin typeface="Times New Roman" pitchFamily="18" charset="0"/>
                <a:cs typeface="Times New Roman" pitchFamily="18" charset="0"/>
              </a:rPr>
            </a:br>
            <a:r>
              <a:rPr lang="en-US" sz="2400" b="1" dirty="0" smtClean="0">
                <a:solidFill>
                  <a:schemeClr val="bg1"/>
                </a:solidFill>
                <a:latin typeface="Times New Roman" pitchFamily="18" charset="0"/>
                <a:cs typeface="Times New Roman" pitchFamily="18" charset="0"/>
              </a:rPr>
              <a:t>	During Testing</a:t>
            </a:r>
            <a:br>
              <a:rPr lang="en-US" sz="2400" b="1" dirty="0" smtClean="0">
                <a:solidFill>
                  <a:schemeClr val="bg1"/>
                </a:solidFill>
                <a:latin typeface="Times New Roman" pitchFamily="18" charset="0"/>
                <a:cs typeface="Times New Roman" pitchFamily="18" charset="0"/>
              </a:rPr>
            </a:br>
            <a:r>
              <a:rPr lang="en-US" sz="24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Individually</a:t>
            </a:r>
            <a:br>
              <a:rPr lang="en-US" sz="2000" b="1" dirty="0" smtClean="0">
                <a:solidFill>
                  <a:schemeClr val="bg1"/>
                </a:solidFill>
                <a:latin typeface="Times New Roman" pitchFamily="18" charset="0"/>
                <a:cs typeface="Times New Roman" pitchFamily="18" charset="0"/>
              </a:rPr>
            </a:br>
            <a:r>
              <a:rPr lang="en-US" sz="2000" b="1" dirty="0" smtClean="0">
                <a:solidFill>
                  <a:schemeClr val="bg1"/>
                </a:solidFill>
                <a:latin typeface="Times New Roman" pitchFamily="18" charset="0"/>
                <a:cs typeface="Times New Roman" pitchFamily="18" charset="0"/>
              </a:rPr>
              <a:t>		Collaboratively</a:t>
            </a:r>
            <a:endParaRPr lang="en-US" sz="2000" b="1" dirty="0">
              <a:solidFill>
                <a:schemeClr val="bg1"/>
              </a:solidFill>
              <a:latin typeface="Times New Roman" pitchFamily="18" charset="0"/>
              <a:cs typeface="Times New Roman" pitchFamily="18" charset="0"/>
            </a:endParaRPr>
          </a:p>
        </p:txBody>
      </p:sp>
      <p:sp>
        <p:nvSpPr>
          <p:cNvPr id="5" name="TextBox 4"/>
          <p:cNvSpPr txBox="1"/>
          <p:nvPr/>
        </p:nvSpPr>
        <p:spPr>
          <a:xfrm>
            <a:off x="1905000" y="991850"/>
            <a:ext cx="5791200" cy="1446550"/>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Model Critical Thinking:</a:t>
            </a:r>
            <a:br>
              <a:rPr lang="en-US" sz="2400" b="1" dirty="0" smtClean="0">
                <a:solidFill>
                  <a:schemeClr val="bg1"/>
                </a:solidFill>
                <a:latin typeface="Times New Roman" pitchFamily="18" charset="0"/>
                <a:cs typeface="Times New Roman" pitchFamily="18" charset="0"/>
              </a:rPr>
            </a:br>
            <a:r>
              <a:rPr lang="en-US" sz="24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Instructor demonstrates CT </a:t>
            </a:r>
            <a:br>
              <a:rPr lang="en-US" sz="2000" b="1" dirty="0" smtClean="0">
                <a:solidFill>
                  <a:schemeClr val="bg1"/>
                </a:solidFill>
                <a:latin typeface="Times New Roman" pitchFamily="18" charset="0"/>
                <a:cs typeface="Times New Roman" pitchFamily="18" charset="0"/>
              </a:rPr>
            </a:br>
            <a:r>
              <a:rPr lang="en-US" sz="2000" b="1" dirty="0" smtClean="0">
                <a:solidFill>
                  <a:schemeClr val="bg1"/>
                </a:solidFill>
                <a:latin typeface="Times New Roman" pitchFamily="18" charset="0"/>
                <a:cs typeface="Times New Roman" pitchFamily="18" charset="0"/>
              </a:rPr>
              <a:t>                Students replicate CT</a:t>
            </a:r>
            <a:br>
              <a:rPr lang="en-US" sz="2000" b="1" dirty="0" smtClean="0">
                <a:solidFill>
                  <a:schemeClr val="bg1"/>
                </a:solidFill>
                <a:latin typeface="Times New Roman" pitchFamily="18" charset="0"/>
                <a:cs typeface="Times New Roman" pitchFamily="18" charset="0"/>
              </a:rPr>
            </a:br>
            <a:r>
              <a:rPr lang="en-US" sz="2000" b="1" dirty="0" smtClean="0">
                <a:solidFill>
                  <a:schemeClr val="bg1"/>
                </a:solidFill>
                <a:latin typeface="Times New Roman" pitchFamily="18" charset="0"/>
                <a:cs typeface="Times New Roman" pitchFamily="18" charset="0"/>
              </a:rPr>
              <a:t>	    Students elaborate (What, How, Why)</a:t>
            </a:r>
            <a:endParaRPr lang="en-US"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5296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371600" y="457200"/>
            <a:ext cx="6705600" cy="1323439"/>
          </a:xfrm>
          <a:prstGeom prst="rect">
            <a:avLst/>
          </a:prstGeom>
          <a:solidFill>
            <a:schemeClr val="bg1"/>
          </a:solidFill>
          <a:ln w="57150">
            <a:solidFill>
              <a:schemeClr val="tx1"/>
            </a:solidFill>
          </a:ln>
          <a:effectLst>
            <a:softEdge rad="127000"/>
          </a:effectLst>
        </p:spPr>
        <p:txBody>
          <a:bodyPr wrap="square" rtlCol="0">
            <a:spAutoFit/>
          </a:bodyPr>
          <a:lstStyle/>
          <a:p>
            <a:r>
              <a:rPr lang="en-US" sz="3600" b="1" i="1" dirty="0" smtClean="0">
                <a:latin typeface="Times New Roman" pitchFamily="18" charset="0"/>
                <a:cs typeface="Times New Roman" pitchFamily="18" charset="0"/>
              </a:rPr>
              <a:t>     </a:t>
            </a:r>
            <a:r>
              <a:rPr lang="en-US" sz="4000" i="1" dirty="0" smtClean="0">
                <a:latin typeface="Times New Roman" pitchFamily="18" charset="0"/>
                <a:cs typeface="Times New Roman" pitchFamily="18" charset="0"/>
              </a:rPr>
              <a:t>Studies of Effectiveness </a:t>
            </a:r>
            <a:br>
              <a:rPr lang="en-US" sz="4000" i="1"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in Learning Complex Concepts</a:t>
            </a:r>
            <a:endParaRPr lang="en-US" sz="4000" i="1" dirty="0">
              <a:latin typeface="Times New Roman" pitchFamily="18" charset="0"/>
              <a:cs typeface="Times New Roman" pitchFamily="18" charset="0"/>
            </a:endParaRPr>
          </a:p>
        </p:txBody>
      </p:sp>
      <p:sp>
        <p:nvSpPr>
          <p:cNvPr id="3" name="TextBox 2"/>
          <p:cNvSpPr txBox="1"/>
          <p:nvPr/>
        </p:nvSpPr>
        <p:spPr>
          <a:xfrm>
            <a:off x="1828800" y="2111514"/>
            <a:ext cx="5791200" cy="707886"/>
          </a:xfrm>
          <a:prstGeom prst="rect">
            <a:avLst/>
          </a:prstGeom>
          <a:noFill/>
        </p:spPr>
        <p:txBody>
          <a:bodyPr wrap="square" rtlCol="0">
            <a:spAutoFit/>
          </a:bodyPr>
          <a:lstStyle/>
          <a:p>
            <a:r>
              <a:rPr lang="en-US" sz="3600" dirty="0" smtClean="0">
                <a:solidFill>
                  <a:schemeClr val="bg1"/>
                </a:solidFill>
                <a:latin typeface="Times New Roman" pitchFamily="18" charset="0"/>
                <a:cs typeface="Times New Roman" pitchFamily="18" charset="0"/>
              </a:rPr>
              <a:t>Study One: </a:t>
            </a:r>
            <a:r>
              <a:rPr lang="en-US" sz="4000" b="1" i="1" dirty="0" smtClean="0">
                <a:solidFill>
                  <a:schemeClr val="bg1"/>
                </a:solidFill>
                <a:latin typeface="Times New Roman" pitchFamily="18" charset="0"/>
                <a:cs typeface="Times New Roman" pitchFamily="18" charset="0"/>
              </a:rPr>
              <a:t>Efficacy</a:t>
            </a:r>
            <a:r>
              <a:rPr lang="en-US" sz="3600" dirty="0" smtClean="0">
                <a:solidFill>
                  <a:schemeClr val="bg1"/>
                </a:solidFill>
                <a:latin typeface="Times New Roman" pitchFamily="18" charset="0"/>
                <a:cs typeface="Times New Roman" pitchFamily="18" charset="0"/>
              </a:rPr>
              <a:t> 0f CM</a:t>
            </a:r>
            <a:endParaRPr lang="en-US" sz="3600" dirty="0">
              <a:solidFill>
                <a:schemeClr val="bg1"/>
              </a:solidFill>
              <a:latin typeface="Times New Roman" pitchFamily="18" charset="0"/>
              <a:cs typeface="Times New Roman" pitchFamily="18" charset="0"/>
            </a:endParaRPr>
          </a:p>
        </p:txBody>
      </p:sp>
      <p:sp>
        <p:nvSpPr>
          <p:cNvPr id="4" name="TextBox 3"/>
          <p:cNvSpPr txBox="1"/>
          <p:nvPr/>
        </p:nvSpPr>
        <p:spPr>
          <a:xfrm>
            <a:off x="1828800" y="3025914"/>
            <a:ext cx="5562600" cy="707886"/>
          </a:xfrm>
          <a:prstGeom prst="rect">
            <a:avLst/>
          </a:prstGeom>
          <a:noFill/>
        </p:spPr>
        <p:txBody>
          <a:bodyPr wrap="square" rtlCol="0">
            <a:spAutoFit/>
          </a:bodyPr>
          <a:lstStyle/>
          <a:p>
            <a:r>
              <a:rPr lang="en-US" sz="3600" dirty="0" smtClean="0">
                <a:solidFill>
                  <a:schemeClr val="bg1"/>
                </a:solidFill>
                <a:latin typeface="Times New Roman" pitchFamily="18" charset="0"/>
                <a:cs typeface="Times New Roman" pitchFamily="18" charset="0"/>
              </a:rPr>
              <a:t>Study Two: </a:t>
            </a:r>
            <a:r>
              <a:rPr lang="en-US" sz="4000" b="1" i="1" dirty="0" smtClean="0">
                <a:solidFill>
                  <a:schemeClr val="bg1"/>
                </a:solidFill>
                <a:latin typeface="Times New Roman" pitchFamily="18" charset="0"/>
                <a:cs typeface="Times New Roman" pitchFamily="18" charset="0"/>
              </a:rPr>
              <a:t>Timin</a:t>
            </a:r>
            <a:r>
              <a:rPr lang="en-US" sz="4000" dirty="0" smtClean="0">
                <a:solidFill>
                  <a:schemeClr val="bg1"/>
                </a:solidFill>
                <a:latin typeface="Times New Roman" pitchFamily="18" charset="0"/>
                <a:cs typeface="Times New Roman" pitchFamily="18" charset="0"/>
              </a:rPr>
              <a:t>g</a:t>
            </a:r>
            <a:r>
              <a:rPr lang="en-US" sz="3600" dirty="0" smtClean="0">
                <a:solidFill>
                  <a:schemeClr val="bg1"/>
                </a:solidFill>
                <a:latin typeface="Times New Roman" pitchFamily="18" charset="0"/>
                <a:cs typeface="Times New Roman" pitchFamily="18" charset="0"/>
              </a:rPr>
              <a:t> 0f CM</a:t>
            </a:r>
            <a:endParaRPr lang="en-US" sz="3600" dirty="0">
              <a:solidFill>
                <a:schemeClr val="bg1"/>
              </a:solidFill>
              <a:latin typeface="Times New Roman" pitchFamily="18" charset="0"/>
              <a:cs typeface="Times New Roman" pitchFamily="18" charset="0"/>
            </a:endParaRPr>
          </a:p>
        </p:txBody>
      </p:sp>
      <p:sp>
        <p:nvSpPr>
          <p:cNvPr id="5" name="TextBox 4"/>
          <p:cNvSpPr txBox="1"/>
          <p:nvPr/>
        </p:nvSpPr>
        <p:spPr>
          <a:xfrm>
            <a:off x="990600" y="4306669"/>
            <a:ext cx="7848600" cy="646331"/>
          </a:xfrm>
          <a:prstGeom prst="rect">
            <a:avLst/>
          </a:prstGeom>
          <a:noFill/>
        </p:spPr>
        <p:txBody>
          <a:bodyPr wrap="square" rtlCol="0">
            <a:spAutoFit/>
          </a:bodyPr>
          <a:lstStyle/>
          <a:p>
            <a:r>
              <a:rPr lang="en-US" sz="3600" dirty="0" smtClean="0">
                <a:solidFill>
                  <a:schemeClr val="bg1"/>
                </a:solidFill>
                <a:latin typeface="Times New Roman" pitchFamily="18" charset="0"/>
                <a:cs typeface="Times New Roman" pitchFamily="18" charset="0"/>
              </a:rPr>
              <a:t>General Education/Psychology Course</a:t>
            </a:r>
            <a:endParaRPr lang="en-US" sz="3600" dirty="0">
              <a:solidFill>
                <a:schemeClr val="bg1"/>
              </a:solidFill>
              <a:latin typeface="Times New Roman" pitchFamily="18" charset="0"/>
              <a:cs typeface="Times New Roman" pitchFamily="18" charset="0"/>
            </a:endParaRPr>
          </a:p>
        </p:txBody>
      </p:sp>
      <p:sp>
        <p:nvSpPr>
          <p:cNvPr id="6" name="TextBox 5"/>
          <p:cNvSpPr txBox="1"/>
          <p:nvPr/>
        </p:nvSpPr>
        <p:spPr>
          <a:xfrm>
            <a:off x="2438400" y="5144869"/>
            <a:ext cx="3962400" cy="646331"/>
          </a:xfrm>
          <a:prstGeom prst="rect">
            <a:avLst/>
          </a:prstGeom>
          <a:noFill/>
        </p:spPr>
        <p:txBody>
          <a:bodyPr wrap="square" rtlCol="0">
            <a:spAutoFit/>
          </a:bodyPr>
          <a:lstStyle/>
          <a:p>
            <a:r>
              <a:rPr lang="en-US" sz="3600" dirty="0" smtClean="0">
                <a:solidFill>
                  <a:schemeClr val="bg1"/>
                </a:solidFill>
                <a:latin typeface="Times New Roman" pitchFamily="18" charset="0"/>
                <a:cs typeface="Times New Roman" pitchFamily="18" charset="0"/>
              </a:rPr>
              <a:t>First-year Students</a:t>
            </a:r>
            <a:endParaRPr lang="en-US" sz="3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1504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4800" y="1774210"/>
            <a:ext cx="8382000" cy="2492990"/>
          </a:xfrm>
          <a:prstGeom prst="rect">
            <a:avLst/>
          </a:prstGeom>
          <a:noFill/>
        </p:spPr>
        <p:txBody>
          <a:bodyPr wrap="square" rtlCol="0">
            <a:spAutoFit/>
          </a:bodyPr>
          <a:lstStyle/>
          <a:p>
            <a:pPr algn="ctr"/>
            <a:r>
              <a:rPr lang="en-US" sz="4800" b="1" i="1" dirty="0" smtClean="0">
                <a:solidFill>
                  <a:schemeClr val="bg1"/>
                </a:solidFill>
                <a:latin typeface="Times New Roman" pitchFamily="18" charset="0"/>
                <a:cs typeface="Times New Roman" pitchFamily="18" charset="0"/>
              </a:rPr>
              <a:t>One who knows the </a:t>
            </a:r>
            <a:r>
              <a:rPr lang="en-US" sz="5400" b="1" i="1" dirty="0" smtClean="0">
                <a:solidFill>
                  <a:schemeClr val="bg1"/>
                </a:solidFill>
                <a:latin typeface="Times New Roman" pitchFamily="18" charset="0"/>
                <a:cs typeface="Times New Roman" pitchFamily="18" charset="0"/>
              </a:rPr>
              <a:t>Why</a:t>
            </a:r>
            <a:r>
              <a:rPr lang="en-US" sz="4800" b="1" i="1" dirty="0" smtClean="0">
                <a:solidFill>
                  <a:schemeClr val="bg1"/>
                </a:solidFill>
                <a:latin typeface="Times New Roman" pitchFamily="18" charset="0"/>
                <a:cs typeface="Times New Roman" pitchFamily="18" charset="0"/>
              </a:rPr>
              <a:t> of life</a:t>
            </a:r>
          </a:p>
          <a:p>
            <a:pPr algn="ctr"/>
            <a:endParaRPr lang="en-US" sz="4800" b="1" i="1" dirty="0">
              <a:solidFill>
                <a:schemeClr val="bg1"/>
              </a:solidFill>
              <a:latin typeface="Times New Roman" pitchFamily="18" charset="0"/>
              <a:cs typeface="Times New Roman" pitchFamily="18" charset="0"/>
            </a:endParaRPr>
          </a:p>
          <a:p>
            <a:pPr algn="ctr"/>
            <a:r>
              <a:rPr lang="en-US" sz="4800" b="1" i="1" dirty="0" smtClean="0">
                <a:solidFill>
                  <a:schemeClr val="bg1"/>
                </a:solidFill>
                <a:latin typeface="Times New Roman" pitchFamily="18" charset="0"/>
                <a:cs typeface="Times New Roman" pitchFamily="18" charset="0"/>
              </a:rPr>
              <a:t>Can cope with any </a:t>
            </a:r>
            <a:r>
              <a:rPr lang="en-US" sz="5400" b="1" i="1" dirty="0" smtClean="0">
                <a:solidFill>
                  <a:schemeClr val="bg1"/>
                </a:solidFill>
                <a:latin typeface="Times New Roman" pitchFamily="18" charset="0"/>
                <a:cs typeface="Times New Roman" pitchFamily="18" charset="0"/>
              </a:rPr>
              <a:t>How</a:t>
            </a:r>
            <a:endParaRPr lang="en-US" sz="5400" b="1" i="1" dirty="0">
              <a:solidFill>
                <a:schemeClr val="bg1"/>
              </a:solidFill>
              <a:latin typeface="Times New Roman" pitchFamily="18" charset="0"/>
              <a:cs typeface="Times New Roman" pitchFamily="18" charset="0"/>
            </a:endParaRPr>
          </a:p>
        </p:txBody>
      </p:sp>
      <p:sp>
        <p:nvSpPr>
          <p:cNvPr id="3" name="TextBox 2"/>
          <p:cNvSpPr txBox="1"/>
          <p:nvPr/>
        </p:nvSpPr>
        <p:spPr>
          <a:xfrm>
            <a:off x="3429000" y="5083314"/>
            <a:ext cx="1981200" cy="707886"/>
          </a:xfrm>
          <a:prstGeom prst="rect">
            <a:avLst/>
          </a:prstGeom>
          <a:solidFill>
            <a:schemeClr val="bg1"/>
          </a:solidFill>
          <a:ln w="76200">
            <a:solidFill>
              <a:schemeClr val="bg1"/>
            </a:solidFill>
          </a:ln>
          <a:effectLst>
            <a:softEdge rad="127000"/>
          </a:effectLst>
        </p:spPr>
        <p:txBody>
          <a:bodyPr wrap="square" rtlCol="0">
            <a:spAutoFit/>
          </a:bodyPr>
          <a:lstStyle/>
          <a:p>
            <a:r>
              <a:rPr lang="en-US" sz="4000" b="1" i="1" dirty="0" smtClean="0">
                <a:latin typeface="Times New Roman" pitchFamily="18" charset="0"/>
                <a:cs typeface="Times New Roman" pitchFamily="18" charset="0"/>
              </a:rPr>
              <a:t> Gibran</a:t>
            </a:r>
          </a:p>
        </p:txBody>
      </p:sp>
    </p:spTree>
    <p:extLst>
      <p:ext uri="{BB962C8B-B14F-4D97-AF65-F5344CB8AC3E}">
        <p14:creationId xmlns:p14="http://schemas.microsoft.com/office/powerpoint/2010/main" val="1170970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One-Concept of Age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0579204"/>
              </p:ext>
            </p:extLst>
          </p:nvPr>
        </p:nvGraphicFramePr>
        <p:xfrm>
          <a:off x="1524000" y="2971800"/>
          <a:ext cx="5949950" cy="4108450"/>
        </p:xfrm>
        <a:graphic>
          <a:graphicData uri="http://schemas.openxmlformats.org/presentationml/2006/ole">
            <mc:AlternateContent xmlns:mc="http://schemas.openxmlformats.org/markup-compatibility/2006">
              <mc:Choice xmlns:v="urn:schemas-microsoft-com:vml" Requires="v">
                <p:oleObj spid="_x0000_s2152" name="Document" r:id="rId5" imgW="5949456" imgH="4107659" progId="Word.Document.12">
                  <p:embed/>
                </p:oleObj>
              </mc:Choice>
              <mc:Fallback>
                <p:oleObj name="Document" r:id="rId5" imgW="5949456" imgH="4107659" progId="Word.Document.12">
                  <p:embed/>
                  <p:pic>
                    <p:nvPicPr>
                      <p:cNvPr id="0" name=""/>
                      <p:cNvPicPr/>
                      <p:nvPr/>
                    </p:nvPicPr>
                    <p:blipFill>
                      <a:blip r:embed="rId6"/>
                      <a:stretch>
                        <a:fillRect/>
                      </a:stretch>
                    </p:blipFill>
                    <p:spPr>
                      <a:xfrm>
                        <a:off x="1524000" y="2971800"/>
                        <a:ext cx="5949950" cy="4108450"/>
                      </a:xfrm>
                      <a:prstGeom prst="rect">
                        <a:avLst/>
                      </a:prstGeom>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35053261"/>
              </p:ext>
            </p:extLst>
          </p:nvPr>
        </p:nvGraphicFramePr>
        <p:xfrm>
          <a:off x="838200" y="1219200"/>
          <a:ext cx="6781802" cy="1447800"/>
        </p:xfrm>
        <a:graphic>
          <a:graphicData uri="http://schemas.openxmlformats.org/drawingml/2006/table">
            <a:tbl>
              <a:tblPr firstRow="1" firstCol="1" bandRow="1">
                <a:tableStyleId>{3B4B98B0-60AC-42C2-AFA5-B58CD77FA1E5}</a:tableStyleId>
              </a:tblPr>
              <a:tblGrid>
                <a:gridCol w="969306"/>
                <a:gridCol w="969306"/>
                <a:gridCol w="968638"/>
                <a:gridCol w="968638"/>
                <a:gridCol w="968638"/>
                <a:gridCol w="968638"/>
                <a:gridCol w="968638"/>
              </a:tblGrid>
              <a:tr h="289560">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Mean</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SD</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F</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df</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p</a:t>
                      </a:r>
                      <a:endParaRPr lang="en-US" sz="1200">
                        <a:effectLst/>
                        <a:latin typeface="Calibri"/>
                        <a:ea typeface="SimSun"/>
                        <a:cs typeface="Times New Roman"/>
                      </a:endParaRPr>
                    </a:p>
                  </a:txBody>
                  <a:tcPr marL="68580" marR="68580" marT="0" marB="0"/>
                </a:tc>
              </a:tr>
              <a:tr h="289560">
                <a:tc>
                  <a:txBody>
                    <a:bodyPr/>
                    <a:lstStyle/>
                    <a:p>
                      <a:pPr marL="0" marR="0">
                        <a:lnSpc>
                          <a:spcPct val="115000"/>
                        </a:lnSpc>
                        <a:spcBef>
                          <a:spcPts val="0"/>
                        </a:spcBef>
                        <a:spcAft>
                          <a:spcPts val="0"/>
                        </a:spcAft>
                      </a:pPr>
                      <a:r>
                        <a:rPr lang="en-US" sz="1200">
                          <a:effectLst/>
                        </a:rPr>
                        <a:t>Section 1</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63</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3.95</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1.10</a:t>
                      </a:r>
                      <a:endParaRPr lang="en-US" sz="1200">
                        <a:effectLst/>
                        <a:latin typeface="Calibri"/>
                        <a:ea typeface="SimSun"/>
                        <a:cs typeface="Times New Roman"/>
                      </a:endParaRPr>
                    </a:p>
                  </a:txBody>
                  <a:tcPr marL="68580" marR="68580" marT="0" marB="0"/>
                </a:tc>
                <a:tc rowSpan="4">
                  <a:txBody>
                    <a:bodyPr/>
                    <a:lstStyle/>
                    <a:p>
                      <a:pPr marL="0" marR="0" algn="ctr">
                        <a:lnSpc>
                          <a:spcPct val="115000"/>
                        </a:lnSpc>
                        <a:spcBef>
                          <a:spcPts val="0"/>
                        </a:spcBef>
                        <a:spcAft>
                          <a:spcPts val="0"/>
                        </a:spcAft>
                      </a:pPr>
                      <a:r>
                        <a:rPr lang="en-US" sz="1200">
                          <a:effectLst/>
                        </a:rPr>
                        <a:t>4.662</a:t>
                      </a:r>
                      <a:endParaRPr lang="en-US" sz="1200">
                        <a:effectLst/>
                        <a:latin typeface="Calibri"/>
                        <a:ea typeface="SimSun"/>
                        <a:cs typeface="Times New Roman"/>
                      </a:endParaRPr>
                    </a:p>
                  </a:txBody>
                  <a:tcPr marL="68580" marR="68580" marT="0" marB="0"/>
                </a:tc>
                <a:tc rowSpan="4">
                  <a:txBody>
                    <a:bodyPr/>
                    <a:lstStyle/>
                    <a:p>
                      <a:pPr marL="0" marR="0" algn="ctr">
                        <a:lnSpc>
                          <a:spcPct val="115000"/>
                        </a:lnSpc>
                        <a:spcBef>
                          <a:spcPts val="0"/>
                        </a:spcBef>
                        <a:spcAft>
                          <a:spcPts val="0"/>
                        </a:spcAft>
                      </a:pPr>
                      <a:r>
                        <a:rPr lang="en-US" sz="1200">
                          <a:effectLst/>
                        </a:rPr>
                        <a:t>3</a:t>
                      </a:r>
                      <a:endParaRPr lang="en-US" sz="1200">
                        <a:effectLst/>
                        <a:latin typeface="Calibri"/>
                        <a:ea typeface="SimSun"/>
                        <a:cs typeface="Times New Roman"/>
                      </a:endParaRPr>
                    </a:p>
                  </a:txBody>
                  <a:tcPr marL="68580" marR="68580" marT="0" marB="0"/>
                </a:tc>
                <a:tc rowSpan="4">
                  <a:txBody>
                    <a:bodyPr/>
                    <a:lstStyle/>
                    <a:p>
                      <a:pPr marL="0" marR="0" algn="ctr">
                        <a:lnSpc>
                          <a:spcPct val="115000"/>
                        </a:lnSpc>
                        <a:spcBef>
                          <a:spcPts val="0"/>
                        </a:spcBef>
                        <a:spcAft>
                          <a:spcPts val="0"/>
                        </a:spcAft>
                      </a:pPr>
                      <a:r>
                        <a:rPr lang="en-US" sz="1200">
                          <a:effectLst/>
                        </a:rPr>
                        <a:t>0.003</a:t>
                      </a:r>
                      <a:endParaRPr lang="en-US" sz="1200">
                        <a:effectLst/>
                        <a:latin typeface="Calibri"/>
                        <a:ea typeface="SimSun"/>
                        <a:cs typeface="Times New Roman"/>
                      </a:endParaRPr>
                    </a:p>
                  </a:txBody>
                  <a:tcPr marL="68580" marR="68580" marT="0" marB="0"/>
                </a:tc>
              </a:tr>
              <a:tr h="289560">
                <a:tc>
                  <a:txBody>
                    <a:bodyPr/>
                    <a:lstStyle/>
                    <a:p>
                      <a:pPr marL="0" marR="0">
                        <a:lnSpc>
                          <a:spcPct val="115000"/>
                        </a:lnSpc>
                        <a:spcBef>
                          <a:spcPts val="0"/>
                        </a:spcBef>
                        <a:spcAft>
                          <a:spcPts val="0"/>
                        </a:spcAft>
                      </a:pPr>
                      <a:r>
                        <a:rPr lang="en-US" sz="1200">
                          <a:effectLst/>
                        </a:rPr>
                        <a:t>Section 2</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62</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4.66</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1.34</a:t>
                      </a:r>
                      <a:endParaRPr lang="en-US" sz="1200">
                        <a:effectLst/>
                        <a:latin typeface="Calibri"/>
                        <a:ea typeface="SimSu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289560">
                <a:tc>
                  <a:txBody>
                    <a:bodyPr/>
                    <a:lstStyle/>
                    <a:p>
                      <a:pPr marL="0" marR="0">
                        <a:lnSpc>
                          <a:spcPct val="115000"/>
                        </a:lnSpc>
                        <a:spcBef>
                          <a:spcPts val="0"/>
                        </a:spcBef>
                        <a:spcAft>
                          <a:spcPts val="0"/>
                        </a:spcAft>
                      </a:pPr>
                      <a:r>
                        <a:rPr lang="en-US" sz="1200">
                          <a:effectLst/>
                        </a:rPr>
                        <a:t>Section 3</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53</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3.85</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1.39</a:t>
                      </a:r>
                      <a:endParaRPr lang="en-US" sz="1200">
                        <a:effectLst/>
                        <a:latin typeface="Calibri"/>
                        <a:ea typeface="SimSu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289560">
                <a:tc>
                  <a:txBody>
                    <a:bodyPr/>
                    <a:lstStyle/>
                    <a:p>
                      <a:pPr marL="0" marR="0">
                        <a:lnSpc>
                          <a:spcPct val="115000"/>
                        </a:lnSpc>
                        <a:spcBef>
                          <a:spcPts val="0"/>
                        </a:spcBef>
                        <a:spcAft>
                          <a:spcPts val="0"/>
                        </a:spcAft>
                      </a:pPr>
                      <a:r>
                        <a:rPr lang="en-US" sz="1200">
                          <a:effectLst/>
                        </a:rPr>
                        <a:t>Section 4</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62</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4.10</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1.36</a:t>
                      </a:r>
                      <a:endParaRPr lang="en-US" sz="1200" dirty="0">
                        <a:effectLst/>
                        <a:latin typeface="Calibri"/>
                        <a:ea typeface="SimSu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cxnSp>
        <p:nvCxnSpPr>
          <p:cNvPr id="9" name="Straight Connector 8"/>
          <p:cNvCxnSpPr/>
          <p:nvPr/>
        </p:nvCxnSpPr>
        <p:spPr>
          <a:xfrm>
            <a:off x="533400" y="5410200"/>
            <a:ext cx="7467600"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721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One-Memory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94744304"/>
              </p:ext>
            </p:extLst>
          </p:nvPr>
        </p:nvGraphicFramePr>
        <p:xfrm>
          <a:off x="838200" y="1219200"/>
          <a:ext cx="6781802" cy="1447800"/>
        </p:xfrm>
        <a:graphic>
          <a:graphicData uri="http://schemas.openxmlformats.org/drawingml/2006/table">
            <a:tbl>
              <a:tblPr firstRow="1" firstCol="1" bandRow="1">
                <a:tableStyleId>{3B4B98B0-60AC-42C2-AFA5-B58CD77FA1E5}</a:tableStyleId>
              </a:tblPr>
              <a:tblGrid>
                <a:gridCol w="969306"/>
                <a:gridCol w="969306"/>
                <a:gridCol w="968638"/>
                <a:gridCol w="968638"/>
                <a:gridCol w="968638"/>
                <a:gridCol w="968638"/>
                <a:gridCol w="968638"/>
              </a:tblGrid>
              <a:tr h="289560">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Mean</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SD</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F</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df</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p</a:t>
                      </a:r>
                      <a:endParaRPr lang="en-US" sz="1200">
                        <a:effectLst/>
                        <a:latin typeface="Calibri"/>
                        <a:ea typeface="SimSun"/>
                        <a:cs typeface="Times New Roman"/>
                      </a:endParaRPr>
                    </a:p>
                  </a:txBody>
                  <a:tcPr marL="68580" marR="68580" marT="0" marB="0"/>
                </a:tc>
              </a:tr>
              <a:tr h="289560">
                <a:tc>
                  <a:txBody>
                    <a:bodyPr/>
                    <a:lstStyle/>
                    <a:p>
                      <a:pPr marL="0" marR="0">
                        <a:lnSpc>
                          <a:spcPct val="115000"/>
                        </a:lnSpc>
                        <a:spcBef>
                          <a:spcPts val="0"/>
                        </a:spcBef>
                        <a:spcAft>
                          <a:spcPts val="0"/>
                        </a:spcAft>
                      </a:pPr>
                      <a:r>
                        <a:rPr lang="en-US" sz="1200">
                          <a:effectLst/>
                        </a:rPr>
                        <a:t>Section 1</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62</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8.65</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2.90</a:t>
                      </a:r>
                      <a:endParaRPr lang="en-US" sz="1200" dirty="0">
                        <a:effectLst/>
                        <a:latin typeface="Calibri"/>
                        <a:ea typeface="SimSun"/>
                        <a:cs typeface="Times New Roman"/>
                      </a:endParaRPr>
                    </a:p>
                  </a:txBody>
                  <a:tcPr marL="68580" marR="68580" marT="0" marB="0"/>
                </a:tc>
                <a:tc rowSpan="4">
                  <a:txBody>
                    <a:bodyPr/>
                    <a:lstStyle/>
                    <a:p>
                      <a:pPr marL="0" marR="0" algn="ctr">
                        <a:lnSpc>
                          <a:spcPct val="115000"/>
                        </a:lnSpc>
                        <a:spcBef>
                          <a:spcPts val="0"/>
                        </a:spcBef>
                        <a:spcAft>
                          <a:spcPts val="0"/>
                        </a:spcAft>
                      </a:pPr>
                      <a:r>
                        <a:rPr lang="en-US" sz="1200" dirty="0" smtClean="0">
                          <a:effectLst/>
                          <a:latin typeface="Calibri"/>
                          <a:ea typeface="SimSun"/>
                          <a:cs typeface="Times New Roman"/>
                        </a:rPr>
                        <a:t>4.710</a:t>
                      </a:r>
                      <a:endParaRPr lang="en-US" sz="1200" dirty="0">
                        <a:effectLst/>
                        <a:latin typeface="Calibri"/>
                        <a:ea typeface="SimSun"/>
                        <a:cs typeface="Times New Roman"/>
                      </a:endParaRPr>
                    </a:p>
                  </a:txBody>
                  <a:tcPr marL="68580" marR="68580" marT="0" marB="0"/>
                </a:tc>
                <a:tc rowSpan="4">
                  <a:txBody>
                    <a:bodyPr/>
                    <a:lstStyle/>
                    <a:p>
                      <a:pPr marL="0" marR="0" algn="ctr">
                        <a:lnSpc>
                          <a:spcPct val="115000"/>
                        </a:lnSpc>
                        <a:spcBef>
                          <a:spcPts val="0"/>
                        </a:spcBef>
                        <a:spcAft>
                          <a:spcPts val="0"/>
                        </a:spcAft>
                      </a:pPr>
                      <a:r>
                        <a:rPr lang="en-US" sz="1200" dirty="0" smtClean="0">
                          <a:effectLst/>
                          <a:latin typeface="Calibri"/>
                          <a:ea typeface="SimSun"/>
                          <a:cs typeface="Times New Roman"/>
                        </a:rPr>
                        <a:t>3</a:t>
                      </a:r>
                      <a:endParaRPr lang="en-US" sz="1200" dirty="0">
                        <a:effectLst/>
                        <a:latin typeface="Calibri"/>
                        <a:ea typeface="SimSun"/>
                        <a:cs typeface="Times New Roman"/>
                      </a:endParaRPr>
                    </a:p>
                  </a:txBody>
                  <a:tcPr marL="68580" marR="68580" marT="0" marB="0"/>
                </a:tc>
                <a:tc rowSpan="4">
                  <a:txBody>
                    <a:bodyPr/>
                    <a:lstStyle/>
                    <a:p>
                      <a:pPr marL="0" marR="0" algn="ctr">
                        <a:lnSpc>
                          <a:spcPct val="115000"/>
                        </a:lnSpc>
                        <a:spcBef>
                          <a:spcPts val="0"/>
                        </a:spcBef>
                        <a:spcAft>
                          <a:spcPts val="0"/>
                        </a:spcAft>
                      </a:pPr>
                      <a:r>
                        <a:rPr lang="en-US" sz="1200" dirty="0" smtClean="0">
                          <a:effectLst/>
                          <a:latin typeface="Calibri"/>
                          <a:ea typeface="SimSun"/>
                          <a:cs typeface="Times New Roman"/>
                        </a:rPr>
                        <a:t>0.003</a:t>
                      </a:r>
                      <a:endParaRPr lang="en-US" sz="1200" dirty="0">
                        <a:effectLst/>
                        <a:latin typeface="Calibri"/>
                        <a:ea typeface="SimSun"/>
                        <a:cs typeface="Times New Roman"/>
                      </a:endParaRPr>
                    </a:p>
                  </a:txBody>
                  <a:tcPr marL="68580" marR="68580" marT="0" marB="0"/>
                </a:tc>
              </a:tr>
              <a:tr h="289560">
                <a:tc>
                  <a:txBody>
                    <a:bodyPr/>
                    <a:lstStyle/>
                    <a:p>
                      <a:pPr marL="0" marR="0">
                        <a:lnSpc>
                          <a:spcPct val="115000"/>
                        </a:lnSpc>
                        <a:spcBef>
                          <a:spcPts val="0"/>
                        </a:spcBef>
                        <a:spcAft>
                          <a:spcPts val="0"/>
                        </a:spcAft>
                      </a:pPr>
                      <a:r>
                        <a:rPr lang="en-US" sz="1200">
                          <a:effectLst/>
                        </a:rPr>
                        <a:t>Section 2</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61</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9.69</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2.39</a:t>
                      </a:r>
                      <a:endParaRPr lang="en-US" sz="1200" dirty="0">
                        <a:effectLst/>
                        <a:latin typeface="Calibri"/>
                        <a:ea typeface="SimSu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289560">
                <a:tc>
                  <a:txBody>
                    <a:bodyPr/>
                    <a:lstStyle/>
                    <a:p>
                      <a:pPr marL="0" marR="0">
                        <a:lnSpc>
                          <a:spcPct val="115000"/>
                        </a:lnSpc>
                        <a:spcBef>
                          <a:spcPts val="0"/>
                        </a:spcBef>
                        <a:spcAft>
                          <a:spcPts val="0"/>
                        </a:spcAft>
                      </a:pPr>
                      <a:r>
                        <a:rPr lang="en-US" sz="1200">
                          <a:effectLst/>
                        </a:rPr>
                        <a:t>Section 3</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52</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8.81</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2.72</a:t>
                      </a:r>
                      <a:endParaRPr lang="en-US" sz="1200" dirty="0">
                        <a:effectLst/>
                        <a:latin typeface="Calibri"/>
                        <a:ea typeface="SimSu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289560">
                <a:tc>
                  <a:txBody>
                    <a:bodyPr/>
                    <a:lstStyle/>
                    <a:p>
                      <a:pPr marL="0" marR="0">
                        <a:lnSpc>
                          <a:spcPct val="115000"/>
                        </a:lnSpc>
                        <a:spcBef>
                          <a:spcPts val="0"/>
                        </a:spcBef>
                        <a:spcAft>
                          <a:spcPts val="0"/>
                        </a:spcAft>
                      </a:pPr>
                      <a:r>
                        <a:rPr lang="en-US" sz="1200">
                          <a:effectLst/>
                        </a:rPr>
                        <a:t>Section 4</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63</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10.13</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2.39</a:t>
                      </a:r>
                      <a:endParaRPr lang="en-US" sz="1200" dirty="0">
                        <a:effectLst/>
                        <a:latin typeface="Calibri"/>
                        <a:ea typeface="SimSu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5" name="Picture 4"/>
          <p:cNvPicPr/>
          <p:nvPr/>
        </p:nvPicPr>
        <p:blipFill>
          <a:blip r:embed="rId4"/>
          <a:stretch>
            <a:fillRect/>
          </a:stretch>
        </p:blipFill>
        <p:spPr>
          <a:xfrm>
            <a:off x="2057400" y="2895600"/>
            <a:ext cx="5029200" cy="3862705"/>
          </a:xfrm>
          <a:prstGeom prst="rect">
            <a:avLst/>
          </a:prstGeom>
        </p:spPr>
      </p:pic>
      <p:cxnSp>
        <p:nvCxnSpPr>
          <p:cNvPr id="6" name="Straight Connector 5"/>
          <p:cNvCxnSpPr/>
          <p:nvPr/>
        </p:nvCxnSpPr>
        <p:spPr>
          <a:xfrm>
            <a:off x="914400" y="4953000"/>
            <a:ext cx="7467600"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474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Two-Concept of Age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16212156"/>
              </p:ext>
            </p:extLst>
          </p:nvPr>
        </p:nvGraphicFramePr>
        <p:xfrm>
          <a:off x="838200" y="1219200"/>
          <a:ext cx="6781802" cy="1447800"/>
        </p:xfrm>
        <a:graphic>
          <a:graphicData uri="http://schemas.openxmlformats.org/drawingml/2006/table">
            <a:tbl>
              <a:tblPr firstRow="1" firstCol="1" bandRow="1">
                <a:tableStyleId>{3B4B98B0-60AC-42C2-AFA5-B58CD77FA1E5}</a:tableStyleId>
              </a:tblPr>
              <a:tblGrid>
                <a:gridCol w="969306"/>
                <a:gridCol w="969306"/>
                <a:gridCol w="968638"/>
                <a:gridCol w="968638"/>
                <a:gridCol w="968638"/>
                <a:gridCol w="968638"/>
                <a:gridCol w="968638"/>
              </a:tblGrid>
              <a:tr h="289560">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Mean</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SD</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F</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df</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p</a:t>
                      </a:r>
                      <a:endParaRPr lang="en-US" sz="1200">
                        <a:effectLst/>
                        <a:latin typeface="Calibri"/>
                        <a:ea typeface="SimSun"/>
                        <a:cs typeface="Times New Roman"/>
                      </a:endParaRPr>
                    </a:p>
                  </a:txBody>
                  <a:tcPr marL="68580" marR="68580" marT="0" marB="0"/>
                </a:tc>
              </a:tr>
              <a:tr h="289560">
                <a:tc>
                  <a:txBody>
                    <a:bodyPr/>
                    <a:lstStyle/>
                    <a:p>
                      <a:pPr marL="0" marR="0">
                        <a:lnSpc>
                          <a:spcPct val="115000"/>
                        </a:lnSpc>
                        <a:spcBef>
                          <a:spcPts val="0"/>
                        </a:spcBef>
                        <a:spcAft>
                          <a:spcPts val="0"/>
                        </a:spcAft>
                      </a:pPr>
                      <a:r>
                        <a:rPr lang="en-US" sz="1200">
                          <a:effectLst/>
                        </a:rPr>
                        <a:t>Section 1</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52</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4.62</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1.26</a:t>
                      </a:r>
                      <a:endParaRPr lang="en-US" sz="1200" dirty="0">
                        <a:effectLst/>
                        <a:latin typeface="Calibri"/>
                        <a:ea typeface="SimSun"/>
                        <a:cs typeface="Times New Roman"/>
                      </a:endParaRPr>
                    </a:p>
                  </a:txBody>
                  <a:tcPr marL="68580" marR="68580" marT="0" marB="0"/>
                </a:tc>
                <a:tc rowSpan="4">
                  <a:txBody>
                    <a:bodyPr/>
                    <a:lstStyle/>
                    <a:p>
                      <a:pPr marL="0" marR="0" algn="ctr">
                        <a:lnSpc>
                          <a:spcPct val="115000"/>
                        </a:lnSpc>
                        <a:spcBef>
                          <a:spcPts val="0"/>
                        </a:spcBef>
                        <a:spcAft>
                          <a:spcPts val="0"/>
                        </a:spcAft>
                      </a:pPr>
                      <a:r>
                        <a:rPr lang="en-US" sz="1200" dirty="0" smtClean="0">
                          <a:effectLst/>
                        </a:rPr>
                        <a:t>8.893</a:t>
                      </a:r>
                      <a:endParaRPr lang="en-US" sz="1200" dirty="0">
                        <a:effectLst/>
                        <a:latin typeface="Calibri"/>
                        <a:ea typeface="SimSun"/>
                        <a:cs typeface="Times New Roman"/>
                      </a:endParaRPr>
                    </a:p>
                  </a:txBody>
                  <a:tcPr marL="68580" marR="68580" marT="0" marB="0"/>
                </a:tc>
                <a:tc rowSpan="4">
                  <a:txBody>
                    <a:bodyPr/>
                    <a:lstStyle/>
                    <a:p>
                      <a:pPr marL="0" marR="0" algn="ctr">
                        <a:lnSpc>
                          <a:spcPct val="115000"/>
                        </a:lnSpc>
                        <a:spcBef>
                          <a:spcPts val="0"/>
                        </a:spcBef>
                        <a:spcAft>
                          <a:spcPts val="0"/>
                        </a:spcAft>
                      </a:pPr>
                      <a:r>
                        <a:rPr lang="en-US" sz="1200" dirty="0" smtClean="0">
                          <a:effectLst/>
                        </a:rPr>
                        <a:t>3</a:t>
                      </a:r>
                      <a:endParaRPr lang="en-US" sz="1200" dirty="0">
                        <a:effectLst/>
                        <a:latin typeface="Calibri"/>
                        <a:ea typeface="SimSun"/>
                        <a:cs typeface="Times New Roman"/>
                      </a:endParaRPr>
                    </a:p>
                  </a:txBody>
                  <a:tcPr marL="68580" marR="68580" marT="0" marB="0"/>
                </a:tc>
                <a:tc rowSpan="4">
                  <a:txBody>
                    <a:bodyPr/>
                    <a:lstStyle/>
                    <a:p>
                      <a:pPr marL="0" marR="0" algn="ctr">
                        <a:lnSpc>
                          <a:spcPct val="115000"/>
                        </a:lnSpc>
                        <a:spcBef>
                          <a:spcPts val="0"/>
                        </a:spcBef>
                        <a:spcAft>
                          <a:spcPts val="0"/>
                        </a:spcAft>
                      </a:pPr>
                      <a:r>
                        <a:rPr lang="en-US" sz="1200" dirty="0" smtClean="0">
                          <a:effectLst/>
                        </a:rPr>
                        <a:t>0.000</a:t>
                      </a:r>
                      <a:endParaRPr lang="en-US" sz="1200" dirty="0">
                        <a:effectLst/>
                        <a:latin typeface="Calibri"/>
                        <a:ea typeface="SimSun"/>
                        <a:cs typeface="Times New Roman"/>
                      </a:endParaRPr>
                    </a:p>
                  </a:txBody>
                  <a:tcPr marL="68580" marR="68580" marT="0" marB="0"/>
                </a:tc>
              </a:tr>
              <a:tr h="289560">
                <a:tc>
                  <a:txBody>
                    <a:bodyPr/>
                    <a:lstStyle/>
                    <a:p>
                      <a:pPr marL="0" marR="0">
                        <a:lnSpc>
                          <a:spcPct val="115000"/>
                        </a:lnSpc>
                        <a:spcBef>
                          <a:spcPts val="0"/>
                        </a:spcBef>
                        <a:spcAft>
                          <a:spcPts val="0"/>
                        </a:spcAft>
                      </a:pPr>
                      <a:r>
                        <a:rPr lang="en-US" sz="1200" dirty="0">
                          <a:effectLst/>
                        </a:rPr>
                        <a:t>Section </a:t>
                      </a:r>
                      <a:r>
                        <a:rPr lang="en-US" sz="1200" dirty="0" smtClean="0">
                          <a:effectLst/>
                        </a:rPr>
                        <a:t>3</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59</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4.14</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1.21</a:t>
                      </a:r>
                      <a:endParaRPr lang="en-US" sz="1200" dirty="0">
                        <a:effectLst/>
                        <a:latin typeface="Calibri"/>
                        <a:ea typeface="SimSu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289560">
                <a:tc>
                  <a:txBody>
                    <a:bodyPr/>
                    <a:lstStyle/>
                    <a:p>
                      <a:pPr marL="0" marR="0">
                        <a:lnSpc>
                          <a:spcPct val="115000"/>
                        </a:lnSpc>
                        <a:spcBef>
                          <a:spcPts val="0"/>
                        </a:spcBef>
                        <a:spcAft>
                          <a:spcPts val="0"/>
                        </a:spcAft>
                      </a:pPr>
                      <a:r>
                        <a:rPr lang="en-US" sz="1200" dirty="0">
                          <a:effectLst/>
                        </a:rPr>
                        <a:t>Section </a:t>
                      </a:r>
                      <a:r>
                        <a:rPr lang="en-US" sz="1200" dirty="0" smtClean="0">
                          <a:effectLst/>
                        </a:rPr>
                        <a:t>2</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66</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4.98</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1.21</a:t>
                      </a:r>
                      <a:endParaRPr lang="en-US" sz="1200" dirty="0">
                        <a:effectLst/>
                        <a:latin typeface="Calibri"/>
                        <a:ea typeface="SimSu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289560">
                <a:tc>
                  <a:txBody>
                    <a:bodyPr/>
                    <a:lstStyle/>
                    <a:p>
                      <a:pPr marL="0" marR="0">
                        <a:lnSpc>
                          <a:spcPct val="115000"/>
                        </a:lnSpc>
                        <a:spcBef>
                          <a:spcPts val="0"/>
                        </a:spcBef>
                        <a:spcAft>
                          <a:spcPts val="0"/>
                        </a:spcAft>
                      </a:pPr>
                      <a:r>
                        <a:rPr lang="en-US" sz="1200" dirty="0">
                          <a:effectLst/>
                        </a:rPr>
                        <a:t>Section 4</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52</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5.25</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1.12</a:t>
                      </a:r>
                      <a:endParaRPr lang="en-US" sz="1200" dirty="0">
                        <a:effectLst/>
                        <a:latin typeface="Calibri"/>
                        <a:ea typeface="SimSu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875356"/>
            <a:ext cx="5404886" cy="3906444"/>
          </a:xfrm>
          <a:prstGeom prst="rect">
            <a:avLst/>
          </a:prstGeom>
        </p:spPr>
      </p:pic>
      <p:cxnSp>
        <p:nvCxnSpPr>
          <p:cNvPr id="7" name="Straight Connector 6"/>
          <p:cNvCxnSpPr/>
          <p:nvPr/>
        </p:nvCxnSpPr>
        <p:spPr>
          <a:xfrm>
            <a:off x="4495800" y="2819400"/>
            <a:ext cx="0" cy="38862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02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Two-Memory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89281125"/>
              </p:ext>
            </p:extLst>
          </p:nvPr>
        </p:nvGraphicFramePr>
        <p:xfrm>
          <a:off x="838200" y="1219200"/>
          <a:ext cx="6781802" cy="1447800"/>
        </p:xfrm>
        <a:graphic>
          <a:graphicData uri="http://schemas.openxmlformats.org/drawingml/2006/table">
            <a:tbl>
              <a:tblPr firstRow="1" firstCol="1" bandRow="1">
                <a:tableStyleId>{3B4B98B0-60AC-42C2-AFA5-B58CD77FA1E5}</a:tableStyleId>
              </a:tblPr>
              <a:tblGrid>
                <a:gridCol w="969306"/>
                <a:gridCol w="969306"/>
                <a:gridCol w="968638"/>
                <a:gridCol w="968638"/>
                <a:gridCol w="968638"/>
                <a:gridCol w="968638"/>
                <a:gridCol w="968638"/>
              </a:tblGrid>
              <a:tr h="289560">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Mean</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SD</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F</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df</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p</a:t>
                      </a:r>
                      <a:endParaRPr lang="en-US" sz="1200">
                        <a:effectLst/>
                        <a:latin typeface="Calibri"/>
                        <a:ea typeface="SimSun"/>
                        <a:cs typeface="Times New Roman"/>
                      </a:endParaRPr>
                    </a:p>
                  </a:txBody>
                  <a:tcPr marL="68580" marR="68580" marT="0" marB="0"/>
                </a:tc>
              </a:tr>
              <a:tr h="289560">
                <a:tc>
                  <a:txBody>
                    <a:bodyPr/>
                    <a:lstStyle/>
                    <a:p>
                      <a:pPr marL="0" marR="0">
                        <a:lnSpc>
                          <a:spcPct val="115000"/>
                        </a:lnSpc>
                        <a:spcBef>
                          <a:spcPts val="0"/>
                        </a:spcBef>
                        <a:spcAft>
                          <a:spcPts val="0"/>
                        </a:spcAft>
                      </a:pPr>
                      <a:r>
                        <a:rPr lang="en-US" sz="1200">
                          <a:effectLst/>
                        </a:rPr>
                        <a:t>Section 1</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54</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8.83</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2.96</a:t>
                      </a:r>
                      <a:endParaRPr lang="en-US" sz="1200" dirty="0">
                        <a:effectLst/>
                        <a:latin typeface="Calibri"/>
                        <a:ea typeface="SimSun"/>
                        <a:cs typeface="Times New Roman"/>
                      </a:endParaRPr>
                    </a:p>
                  </a:txBody>
                  <a:tcPr marL="68580" marR="68580" marT="0" marB="0"/>
                </a:tc>
                <a:tc rowSpan="4">
                  <a:txBody>
                    <a:bodyPr/>
                    <a:lstStyle/>
                    <a:p>
                      <a:pPr marL="0" marR="0" algn="ctr">
                        <a:lnSpc>
                          <a:spcPct val="115000"/>
                        </a:lnSpc>
                        <a:spcBef>
                          <a:spcPts val="0"/>
                        </a:spcBef>
                        <a:spcAft>
                          <a:spcPts val="0"/>
                        </a:spcAft>
                      </a:pPr>
                      <a:r>
                        <a:rPr lang="en-US" sz="1200" dirty="0" smtClean="0">
                          <a:effectLst/>
                          <a:latin typeface="Calibri"/>
                          <a:ea typeface="SimSun"/>
                          <a:cs typeface="Times New Roman"/>
                        </a:rPr>
                        <a:t>0.343</a:t>
                      </a:r>
                      <a:endParaRPr lang="en-US" sz="1200" dirty="0">
                        <a:effectLst/>
                        <a:latin typeface="Calibri"/>
                        <a:ea typeface="SimSun"/>
                        <a:cs typeface="Times New Roman"/>
                      </a:endParaRPr>
                    </a:p>
                  </a:txBody>
                  <a:tcPr marL="68580" marR="68580" marT="0" marB="0"/>
                </a:tc>
                <a:tc rowSpan="4">
                  <a:txBody>
                    <a:bodyPr/>
                    <a:lstStyle/>
                    <a:p>
                      <a:pPr marL="0" marR="0" algn="ctr">
                        <a:lnSpc>
                          <a:spcPct val="115000"/>
                        </a:lnSpc>
                        <a:spcBef>
                          <a:spcPts val="0"/>
                        </a:spcBef>
                        <a:spcAft>
                          <a:spcPts val="0"/>
                        </a:spcAft>
                      </a:pPr>
                      <a:r>
                        <a:rPr lang="en-US" sz="1200" dirty="0" smtClean="0">
                          <a:effectLst/>
                          <a:latin typeface="Calibri"/>
                          <a:ea typeface="SimSun"/>
                          <a:cs typeface="Times New Roman"/>
                        </a:rPr>
                        <a:t>3</a:t>
                      </a:r>
                      <a:endParaRPr lang="en-US" sz="1200" dirty="0">
                        <a:effectLst/>
                        <a:latin typeface="Calibri"/>
                        <a:ea typeface="SimSun"/>
                        <a:cs typeface="Times New Roman"/>
                      </a:endParaRPr>
                    </a:p>
                  </a:txBody>
                  <a:tcPr marL="68580" marR="68580" marT="0" marB="0"/>
                </a:tc>
                <a:tc rowSpan="4">
                  <a:txBody>
                    <a:bodyPr/>
                    <a:lstStyle/>
                    <a:p>
                      <a:pPr marL="0" marR="0" algn="ctr">
                        <a:lnSpc>
                          <a:spcPct val="115000"/>
                        </a:lnSpc>
                        <a:spcBef>
                          <a:spcPts val="0"/>
                        </a:spcBef>
                        <a:spcAft>
                          <a:spcPts val="0"/>
                        </a:spcAft>
                      </a:pPr>
                      <a:r>
                        <a:rPr lang="en-US" sz="1200" dirty="0" smtClean="0">
                          <a:effectLst/>
                          <a:latin typeface="Calibri"/>
                          <a:ea typeface="SimSun"/>
                          <a:cs typeface="Times New Roman"/>
                        </a:rPr>
                        <a:t>0.794</a:t>
                      </a:r>
                      <a:endParaRPr lang="en-US" sz="1200" dirty="0">
                        <a:effectLst/>
                        <a:latin typeface="Calibri"/>
                        <a:ea typeface="SimSun"/>
                        <a:cs typeface="Times New Roman"/>
                      </a:endParaRPr>
                    </a:p>
                  </a:txBody>
                  <a:tcPr marL="68580" marR="68580" marT="0" marB="0"/>
                </a:tc>
              </a:tr>
              <a:tr h="289560">
                <a:tc>
                  <a:txBody>
                    <a:bodyPr/>
                    <a:lstStyle/>
                    <a:p>
                      <a:pPr marL="0" marR="0">
                        <a:lnSpc>
                          <a:spcPct val="115000"/>
                        </a:lnSpc>
                        <a:spcBef>
                          <a:spcPts val="0"/>
                        </a:spcBef>
                        <a:spcAft>
                          <a:spcPts val="0"/>
                        </a:spcAft>
                      </a:pPr>
                      <a:r>
                        <a:rPr lang="en-US" sz="1200" dirty="0">
                          <a:effectLst/>
                        </a:rPr>
                        <a:t>Section </a:t>
                      </a:r>
                      <a:r>
                        <a:rPr lang="en-US" sz="1200" dirty="0" smtClean="0">
                          <a:effectLst/>
                        </a:rPr>
                        <a:t>3</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60</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8.45</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2.46</a:t>
                      </a:r>
                      <a:endParaRPr lang="en-US" sz="1200" dirty="0">
                        <a:effectLst/>
                        <a:latin typeface="Calibri"/>
                        <a:ea typeface="SimSu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289560">
                <a:tc>
                  <a:txBody>
                    <a:bodyPr/>
                    <a:lstStyle/>
                    <a:p>
                      <a:pPr marL="0" marR="0">
                        <a:lnSpc>
                          <a:spcPct val="115000"/>
                        </a:lnSpc>
                        <a:spcBef>
                          <a:spcPts val="0"/>
                        </a:spcBef>
                        <a:spcAft>
                          <a:spcPts val="0"/>
                        </a:spcAft>
                      </a:pPr>
                      <a:r>
                        <a:rPr lang="en-US" sz="1200" dirty="0">
                          <a:effectLst/>
                        </a:rPr>
                        <a:t>Section </a:t>
                      </a:r>
                      <a:r>
                        <a:rPr lang="en-US" sz="1200" dirty="0" smtClean="0">
                          <a:effectLst/>
                        </a:rPr>
                        <a:t>2</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65</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8.66</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3.04</a:t>
                      </a:r>
                      <a:endParaRPr lang="en-US" sz="1200" dirty="0">
                        <a:effectLst/>
                        <a:latin typeface="Calibri"/>
                        <a:ea typeface="SimSu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289560">
                <a:tc>
                  <a:txBody>
                    <a:bodyPr/>
                    <a:lstStyle/>
                    <a:p>
                      <a:pPr marL="0" marR="0">
                        <a:lnSpc>
                          <a:spcPct val="115000"/>
                        </a:lnSpc>
                        <a:spcBef>
                          <a:spcPts val="0"/>
                        </a:spcBef>
                        <a:spcAft>
                          <a:spcPts val="0"/>
                        </a:spcAft>
                      </a:pPr>
                      <a:r>
                        <a:rPr lang="en-US" sz="1200">
                          <a:effectLst/>
                        </a:rPr>
                        <a:t>Section 4</a:t>
                      </a:r>
                      <a:endParaRPr lang="en-US" sz="120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52</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9.02</a:t>
                      </a:r>
                      <a:endParaRPr lang="en-US" sz="1200" dirty="0">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3.04</a:t>
                      </a:r>
                      <a:endParaRPr lang="en-US" sz="1200" dirty="0">
                        <a:effectLst/>
                        <a:latin typeface="Calibri"/>
                        <a:ea typeface="SimSu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2814716"/>
            <a:ext cx="5409258" cy="4043284"/>
          </a:xfrm>
          <a:prstGeom prst="rect">
            <a:avLst/>
          </a:prstGeom>
        </p:spPr>
      </p:pic>
      <p:cxnSp>
        <p:nvCxnSpPr>
          <p:cNvPr id="6" name="Straight Connector 5"/>
          <p:cNvCxnSpPr/>
          <p:nvPr/>
        </p:nvCxnSpPr>
        <p:spPr>
          <a:xfrm>
            <a:off x="4343400" y="2895600"/>
            <a:ext cx="0" cy="38862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889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676400" y="762000"/>
            <a:ext cx="6096000" cy="1015663"/>
          </a:xfrm>
          <a:prstGeom prst="rect">
            <a:avLst/>
          </a:prstGeom>
          <a:noFill/>
        </p:spPr>
        <p:txBody>
          <a:bodyPr wrap="square" rtlCol="0">
            <a:spAutoFit/>
          </a:bodyPr>
          <a:lstStyle/>
          <a:p>
            <a:r>
              <a:rPr lang="en-US" sz="6000" b="1" i="1" dirty="0" smtClean="0">
                <a:solidFill>
                  <a:schemeClr val="bg1"/>
                </a:solidFill>
                <a:latin typeface="Times New Roman" pitchFamily="18" charset="0"/>
                <a:cs typeface="Times New Roman" pitchFamily="18" charset="0"/>
              </a:rPr>
              <a:t>Concept Mapping</a:t>
            </a:r>
            <a:endParaRPr lang="en-US" sz="6000" b="1" i="1" dirty="0">
              <a:solidFill>
                <a:schemeClr val="bg1"/>
              </a:solidFill>
              <a:latin typeface="Times New Roman" pitchFamily="18" charset="0"/>
              <a:cs typeface="Times New Roman" pitchFamily="18" charset="0"/>
            </a:endParaRPr>
          </a:p>
        </p:txBody>
      </p:sp>
      <p:sp>
        <p:nvSpPr>
          <p:cNvPr id="3" name="TextBox 2"/>
          <p:cNvSpPr txBox="1"/>
          <p:nvPr/>
        </p:nvSpPr>
        <p:spPr>
          <a:xfrm>
            <a:off x="685800" y="2946737"/>
            <a:ext cx="8001000" cy="1107996"/>
          </a:xfrm>
          <a:prstGeom prst="rect">
            <a:avLst/>
          </a:prstGeom>
          <a:noFill/>
        </p:spPr>
        <p:txBody>
          <a:bodyPr wrap="square" rtlCol="0">
            <a:spAutoFit/>
          </a:bodyPr>
          <a:lstStyle/>
          <a:p>
            <a:r>
              <a:rPr lang="en-US" sz="6600" b="1" i="1" dirty="0" smtClean="0">
                <a:solidFill>
                  <a:schemeClr val="bg1"/>
                </a:solidFill>
                <a:latin typeface="Times New Roman" pitchFamily="18" charset="0"/>
                <a:cs typeface="Times New Roman" pitchFamily="18" charset="0"/>
              </a:rPr>
              <a:t>Teaching &amp; Learning</a:t>
            </a:r>
            <a:endParaRPr lang="en-US" sz="6600" b="1" i="1" dirty="0">
              <a:solidFill>
                <a:schemeClr val="bg1"/>
              </a:solidFill>
              <a:latin typeface="Times New Roman" pitchFamily="18" charset="0"/>
              <a:cs typeface="Times New Roman" pitchFamily="18" charset="0"/>
            </a:endParaRPr>
          </a:p>
        </p:txBody>
      </p:sp>
      <p:sp>
        <p:nvSpPr>
          <p:cNvPr id="4" name="TextBox 3"/>
          <p:cNvSpPr txBox="1"/>
          <p:nvPr/>
        </p:nvSpPr>
        <p:spPr>
          <a:xfrm>
            <a:off x="2590800" y="2032337"/>
            <a:ext cx="4114800" cy="769441"/>
          </a:xfrm>
          <a:prstGeom prst="rect">
            <a:avLst/>
          </a:prstGeom>
          <a:noFill/>
        </p:spPr>
        <p:txBody>
          <a:bodyPr wrap="square" rtlCol="0">
            <a:spAutoFit/>
          </a:bodyPr>
          <a:lstStyle/>
          <a:p>
            <a:r>
              <a:rPr lang="en-US" sz="4400" b="1" i="1" dirty="0" smtClean="0">
                <a:solidFill>
                  <a:schemeClr val="bg1"/>
                </a:solidFill>
                <a:latin typeface="Times New Roman" pitchFamily="18" charset="0"/>
                <a:cs typeface="Times New Roman" pitchFamily="18" charset="0"/>
              </a:rPr>
              <a:t>A Technique for</a:t>
            </a:r>
            <a:endParaRPr lang="en-US" sz="4400" b="1" i="1" dirty="0">
              <a:solidFill>
                <a:schemeClr val="bg1"/>
              </a:solidFill>
              <a:latin typeface="Times New Roman" pitchFamily="18" charset="0"/>
              <a:cs typeface="Times New Roman" pitchFamily="18" charset="0"/>
            </a:endParaRPr>
          </a:p>
        </p:txBody>
      </p:sp>
      <p:sp>
        <p:nvSpPr>
          <p:cNvPr id="5" name="TextBox 4"/>
          <p:cNvSpPr txBox="1"/>
          <p:nvPr/>
        </p:nvSpPr>
        <p:spPr>
          <a:xfrm>
            <a:off x="838200" y="4696361"/>
            <a:ext cx="7620000" cy="1323439"/>
          </a:xfrm>
          <a:prstGeom prst="rect">
            <a:avLst/>
          </a:prstGeom>
          <a:noFill/>
        </p:spPr>
        <p:txBody>
          <a:bodyPr wrap="square" rtlCol="0">
            <a:spAutoFit/>
          </a:bodyPr>
          <a:lstStyle/>
          <a:p>
            <a:r>
              <a:rPr lang="en-US" sz="4000" i="1" dirty="0" smtClean="0">
                <a:solidFill>
                  <a:schemeClr val="bg1"/>
                </a:solidFill>
                <a:latin typeface="Times New Roman" pitchFamily="18" charset="0"/>
                <a:cs typeface="Times New Roman" pitchFamily="18" charset="0"/>
              </a:rPr>
              <a:t>Charles M. Harris    Shenghua Zha</a:t>
            </a:r>
            <a:br>
              <a:rPr lang="en-US" sz="4000" i="1" dirty="0" smtClean="0">
                <a:solidFill>
                  <a:schemeClr val="bg1"/>
                </a:solidFill>
                <a:latin typeface="Times New Roman" pitchFamily="18" charset="0"/>
                <a:cs typeface="Times New Roman" pitchFamily="18" charset="0"/>
              </a:rPr>
            </a:br>
            <a:r>
              <a:rPr lang="en-US" sz="4000" i="1" dirty="0" smtClean="0">
                <a:solidFill>
                  <a:schemeClr val="bg1"/>
                </a:solidFill>
                <a:latin typeface="Times New Roman" pitchFamily="18" charset="0"/>
                <a:cs typeface="Times New Roman" pitchFamily="18" charset="0"/>
              </a:rPr>
              <a:t>       James Madison University  </a:t>
            </a:r>
            <a:endParaRPr lang="en-US" sz="40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40449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57200" y="762000"/>
            <a:ext cx="8229600" cy="2062103"/>
          </a:xfrm>
          <a:prstGeom prst="rect">
            <a:avLst/>
          </a:prstGeom>
          <a:noFill/>
        </p:spPr>
        <p:txBody>
          <a:bodyPr wrap="square" rtlCol="0">
            <a:spAutoFit/>
          </a:bodyPr>
          <a:lstStyle/>
          <a:p>
            <a:pPr algn="ctr"/>
            <a:r>
              <a:rPr lang="en-US" sz="3200" b="1" dirty="0">
                <a:solidFill>
                  <a:schemeClr val="bg1"/>
                </a:solidFill>
                <a:cs typeface="Times New Roman" pitchFamily="18" charset="0"/>
              </a:rPr>
              <a:t>D</a:t>
            </a:r>
            <a:r>
              <a:rPr lang="en-US" sz="3200" b="1" dirty="0" smtClean="0">
                <a:solidFill>
                  <a:schemeClr val="bg1"/>
                </a:solidFill>
                <a:cs typeface="Times New Roman" pitchFamily="18" charset="0"/>
              </a:rPr>
              <a:t>evelopment </a:t>
            </a:r>
            <a:r>
              <a:rPr lang="en-US" sz="3200" b="1" dirty="0">
                <a:solidFill>
                  <a:schemeClr val="bg1"/>
                </a:solidFill>
                <a:cs typeface="Times New Roman" pitchFamily="18" charset="0"/>
              </a:rPr>
              <a:t>of critical thinking skills </a:t>
            </a:r>
            <a:r>
              <a:rPr lang="en-US" sz="3200" b="1" dirty="0" smtClean="0">
                <a:solidFill>
                  <a:schemeClr val="bg1"/>
                </a:solidFill>
                <a:cs typeface="Times New Roman" pitchFamily="18" charset="0"/>
              </a:rPr>
              <a:t/>
            </a:r>
            <a:br>
              <a:rPr lang="en-US" sz="3200" b="1" dirty="0" smtClean="0">
                <a:solidFill>
                  <a:schemeClr val="bg1"/>
                </a:solidFill>
                <a:cs typeface="Times New Roman" pitchFamily="18" charset="0"/>
              </a:rPr>
            </a:br>
            <a:r>
              <a:rPr lang="en-US" sz="3200" b="1" dirty="0" smtClean="0">
                <a:solidFill>
                  <a:schemeClr val="bg1"/>
                </a:solidFill>
                <a:cs typeface="Times New Roman" pitchFamily="18" charset="0"/>
              </a:rPr>
              <a:t>is </a:t>
            </a:r>
            <a:r>
              <a:rPr lang="en-US" sz="3200" b="1" dirty="0">
                <a:solidFill>
                  <a:schemeClr val="bg1"/>
                </a:solidFill>
                <a:cs typeface="Times New Roman" pitchFamily="18" charset="0"/>
              </a:rPr>
              <a:t>the hallmark of American education’s mission </a:t>
            </a:r>
            <a:r>
              <a:rPr lang="en-US" sz="3200" b="1" dirty="0" smtClean="0">
                <a:solidFill>
                  <a:schemeClr val="bg1"/>
                </a:solidFill>
                <a:cs typeface="Times New Roman" pitchFamily="18" charset="0"/>
              </a:rPr>
              <a:t/>
            </a:r>
            <a:br>
              <a:rPr lang="en-US" sz="3200" b="1" dirty="0" smtClean="0">
                <a:solidFill>
                  <a:schemeClr val="bg1"/>
                </a:solidFill>
                <a:cs typeface="Times New Roman" pitchFamily="18" charset="0"/>
              </a:rPr>
            </a:br>
            <a:r>
              <a:rPr lang="en-US" sz="3200" b="1" dirty="0" smtClean="0">
                <a:solidFill>
                  <a:schemeClr val="bg1"/>
                </a:solidFill>
                <a:cs typeface="Times New Roman" pitchFamily="18" charset="0"/>
              </a:rPr>
              <a:t>to </a:t>
            </a:r>
            <a:r>
              <a:rPr lang="en-US" sz="3200" b="1" dirty="0">
                <a:solidFill>
                  <a:schemeClr val="bg1"/>
                </a:solidFill>
                <a:cs typeface="Times New Roman" pitchFamily="18" charset="0"/>
              </a:rPr>
              <a:t>create thinking citizens for a free society </a:t>
            </a:r>
            <a:r>
              <a:rPr lang="en-US" sz="3200" b="1" dirty="0" smtClean="0">
                <a:solidFill>
                  <a:schemeClr val="bg1"/>
                </a:solidFill>
                <a:cs typeface="Times New Roman" pitchFamily="18" charset="0"/>
              </a:rPr>
              <a:t/>
            </a:r>
            <a:br>
              <a:rPr lang="en-US" sz="3200" b="1" dirty="0" smtClean="0">
                <a:solidFill>
                  <a:schemeClr val="bg1"/>
                </a:solidFill>
                <a:cs typeface="Times New Roman" pitchFamily="18" charset="0"/>
              </a:rPr>
            </a:br>
            <a:r>
              <a:rPr lang="en-US" sz="3200" b="1" dirty="0" smtClean="0">
                <a:solidFill>
                  <a:schemeClr val="bg1"/>
                </a:solidFill>
                <a:cs typeface="Times New Roman" pitchFamily="18" charset="0"/>
              </a:rPr>
              <a:t>(</a:t>
            </a:r>
            <a:r>
              <a:rPr lang="en-US" sz="3200" b="1" dirty="0">
                <a:solidFill>
                  <a:schemeClr val="bg1"/>
                </a:solidFill>
                <a:cs typeface="Times New Roman" pitchFamily="18" charset="0"/>
              </a:rPr>
              <a:t>Scott, 2005). </a:t>
            </a:r>
          </a:p>
        </p:txBody>
      </p:sp>
      <p:sp>
        <p:nvSpPr>
          <p:cNvPr id="3" name="TextBox 2"/>
          <p:cNvSpPr txBox="1"/>
          <p:nvPr/>
        </p:nvSpPr>
        <p:spPr>
          <a:xfrm>
            <a:off x="457200" y="3352800"/>
            <a:ext cx="8382000" cy="2739211"/>
          </a:xfrm>
          <a:prstGeom prst="rect">
            <a:avLst/>
          </a:prstGeom>
          <a:solidFill>
            <a:schemeClr val="bg1"/>
          </a:solidFill>
          <a:ln w="57150">
            <a:solidFill>
              <a:schemeClr val="bg1"/>
            </a:solidFill>
          </a:ln>
          <a:effectLst>
            <a:softEdge rad="127000"/>
          </a:effectLst>
        </p:spPr>
        <p:txBody>
          <a:bodyPr wrap="square" rtlCol="0">
            <a:spAutoFit/>
          </a:bodyPr>
          <a:lstStyle/>
          <a:p>
            <a:pPr algn="ctr"/>
            <a:r>
              <a:rPr lang="en-US" sz="3600" b="1" dirty="0" smtClean="0"/>
              <a:t>Approximately 50% of college students </a:t>
            </a:r>
            <a:br>
              <a:rPr lang="en-US" sz="3600" b="1" dirty="0" smtClean="0"/>
            </a:br>
            <a:r>
              <a:rPr lang="en-US" sz="3600" b="1" dirty="0" smtClean="0"/>
              <a:t>do not </a:t>
            </a:r>
            <a:r>
              <a:rPr lang="en-US" sz="3600" b="1" dirty="0"/>
              <a:t>demonstrate significant gains </a:t>
            </a:r>
            <a:r>
              <a:rPr lang="en-US" sz="3600" b="1" dirty="0" smtClean="0"/>
              <a:t/>
            </a:r>
            <a:br>
              <a:rPr lang="en-US" sz="3600" b="1" dirty="0" smtClean="0"/>
            </a:br>
            <a:r>
              <a:rPr lang="en-US" sz="3600" b="1" dirty="0" smtClean="0"/>
              <a:t>in </a:t>
            </a:r>
            <a:r>
              <a:rPr lang="en-US" sz="3600" b="1" dirty="0"/>
              <a:t>critical thinking skills </a:t>
            </a:r>
            <a:r>
              <a:rPr lang="en-US" sz="3600" b="1" dirty="0" smtClean="0"/>
              <a:t/>
            </a:r>
            <a:br>
              <a:rPr lang="en-US" sz="3600" b="1" dirty="0" smtClean="0"/>
            </a:br>
            <a:r>
              <a:rPr lang="en-US" sz="3600" b="1" dirty="0" smtClean="0"/>
              <a:t>during </a:t>
            </a:r>
            <a:r>
              <a:rPr lang="en-US" sz="3600" b="1" dirty="0"/>
              <a:t>the first two years of college</a:t>
            </a:r>
            <a:endParaRPr lang="en-US" sz="3600" b="1" dirty="0" smtClean="0"/>
          </a:p>
          <a:p>
            <a:pPr algn="ctr"/>
            <a:r>
              <a:rPr lang="en-US" sz="2800" b="1" dirty="0" smtClean="0"/>
              <a:t>(</a:t>
            </a:r>
            <a:r>
              <a:rPr lang="en-US" sz="2800" b="1" dirty="0" err="1" smtClean="0"/>
              <a:t>Blaich</a:t>
            </a:r>
            <a:r>
              <a:rPr lang="en-US" sz="2800" b="1" dirty="0" smtClean="0"/>
              <a:t>, 2007; Arum and </a:t>
            </a:r>
            <a:r>
              <a:rPr lang="en-US" sz="2800" b="1" dirty="0" err="1" smtClean="0"/>
              <a:t>Roksa</a:t>
            </a:r>
            <a:r>
              <a:rPr lang="en-US" sz="2800" b="1" dirty="0" smtClean="0"/>
              <a:t>, 2011) </a:t>
            </a:r>
            <a:endParaRPr lang="en-US" sz="2800" b="1" dirty="0"/>
          </a:p>
        </p:txBody>
      </p:sp>
    </p:spTree>
    <p:extLst>
      <p:ext uri="{BB962C8B-B14F-4D97-AF65-F5344CB8AC3E}">
        <p14:creationId xmlns:p14="http://schemas.microsoft.com/office/powerpoint/2010/main" val="309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14400" y="3048000"/>
            <a:ext cx="2971800" cy="830997"/>
          </a:xfrm>
          <a:prstGeom prst="rect">
            <a:avLst/>
          </a:prstGeom>
          <a:solidFill>
            <a:schemeClr val="bg1"/>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u="none" dirty="0">
                <a:solidFill>
                  <a:srgbClr val="0000FF"/>
                </a:solidFill>
                <a:latin typeface="Times New Roman" pitchFamily="18" charset="0"/>
              </a:rPr>
              <a:t> </a:t>
            </a:r>
            <a:r>
              <a:rPr lang="en-US" sz="4800" b="1" u="none" dirty="0" smtClean="0">
                <a:latin typeface="Times New Roman" pitchFamily="18" charset="0"/>
              </a:rPr>
              <a:t>Content</a:t>
            </a:r>
            <a:endParaRPr lang="en-US" sz="4800" b="1" u="none" dirty="0">
              <a:latin typeface="Times New Roman" pitchFamily="18" charset="0"/>
            </a:endParaRPr>
          </a:p>
        </p:txBody>
      </p:sp>
      <p:sp>
        <p:nvSpPr>
          <p:cNvPr id="5123" name="Text Box 3"/>
          <p:cNvSpPr txBox="1">
            <a:spLocks noChangeArrowheads="1"/>
          </p:cNvSpPr>
          <p:nvPr/>
        </p:nvSpPr>
        <p:spPr bwMode="auto">
          <a:xfrm>
            <a:off x="4800600" y="3429000"/>
            <a:ext cx="3200400" cy="830997"/>
          </a:xfrm>
          <a:prstGeom prst="rect">
            <a:avLst/>
          </a:prstGeom>
          <a:solidFill>
            <a:schemeClr val="tx1"/>
          </a:solidFill>
          <a:ln w="76200" cmpd="tri">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800" b="1" u="none" dirty="0" smtClean="0">
                <a:solidFill>
                  <a:schemeClr val="bg1"/>
                </a:solidFill>
                <a:latin typeface="Times New Roman" pitchFamily="18" charset="0"/>
              </a:rPr>
              <a:t>    Process</a:t>
            </a:r>
            <a:endParaRPr lang="en-US" sz="4800" b="1" u="none" dirty="0">
              <a:solidFill>
                <a:schemeClr val="bg1"/>
              </a:solidFill>
              <a:latin typeface="Times New Roman" pitchFamily="18" charset="0"/>
            </a:endParaRPr>
          </a:p>
        </p:txBody>
      </p:sp>
      <p:sp>
        <p:nvSpPr>
          <p:cNvPr id="5124" name="AutoShape 4"/>
          <p:cNvSpPr>
            <a:spLocks noChangeArrowheads="1"/>
          </p:cNvSpPr>
          <p:nvPr/>
        </p:nvSpPr>
        <p:spPr bwMode="auto">
          <a:xfrm>
            <a:off x="3505200" y="2209800"/>
            <a:ext cx="1600200" cy="16002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u="none">
              <a:solidFill>
                <a:srgbClr val="FFFFCC"/>
              </a:solidFill>
            </a:endParaRPr>
          </a:p>
        </p:txBody>
      </p:sp>
      <p:sp>
        <p:nvSpPr>
          <p:cNvPr id="5125" name="AutoShape 5"/>
          <p:cNvSpPr>
            <a:spLocks noChangeArrowheads="1"/>
          </p:cNvSpPr>
          <p:nvPr/>
        </p:nvSpPr>
        <p:spPr bwMode="auto">
          <a:xfrm rot="10800000">
            <a:off x="3581400" y="3581400"/>
            <a:ext cx="1600200" cy="16002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sz="4400" u="none">
              <a:solidFill>
                <a:schemeClr val="bg1"/>
              </a:solidFill>
            </a:endParaRPr>
          </a:p>
        </p:txBody>
      </p:sp>
    </p:spTree>
    <p:extLst>
      <p:ext uri="{BB962C8B-B14F-4D97-AF65-F5344CB8AC3E}">
        <p14:creationId xmlns:p14="http://schemas.microsoft.com/office/powerpoint/2010/main" val="4191566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1000"/>
                                        <p:tgtEl>
                                          <p:spTgt spid="5122"/>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5124"/>
                                        </p:tgtEl>
                                        <p:attrNameLst>
                                          <p:attrName>style.visibility</p:attrName>
                                        </p:attrNameLst>
                                      </p:cBhvr>
                                      <p:to>
                                        <p:strVal val="visible"/>
                                      </p:to>
                                    </p:set>
                                    <p:animEffect transition="in" filter="dissolve">
                                      <p:cBhvr>
                                        <p:cTn id="11" dur="1000"/>
                                        <p:tgtEl>
                                          <p:spTgt spid="5124"/>
                                        </p:tgtEl>
                                      </p:cBhvr>
                                    </p:animEffect>
                                  </p:childTnLst>
                                </p:cTn>
                              </p:par>
                            </p:childTnLst>
                          </p:cTn>
                        </p:par>
                        <p:par>
                          <p:cTn id="12" fill="hold" nodeType="afterGroup">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dissolve">
                                      <p:cBhvr>
                                        <p:cTn id="15" dur="1000"/>
                                        <p:tgtEl>
                                          <p:spTgt spid="5123"/>
                                        </p:tgtEl>
                                      </p:cBhvr>
                                    </p:animEffect>
                                  </p:childTnLst>
                                </p:cTn>
                              </p:par>
                            </p:childTnLst>
                          </p:cTn>
                        </p:par>
                        <p:par>
                          <p:cTn id="16" fill="hold" nodeType="afterGroup">
                            <p:stCondLst>
                              <p:cond delay="3500"/>
                            </p:stCondLst>
                            <p:childTnLst>
                              <p:par>
                                <p:cTn id="17" presetID="9" presetClass="entr" presetSubtype="0" fill="hold" grpId="0" nodeType="afterEffect">
                                  <p:stCondLst>
                                    <p:cond delay="500"/>
                                  </p:stCondLst>
                                  <p:childTnLst>
                                    <p:set>
                                      <p:cBhvr>
                                        <p:cTn id="18" dur="1" fill="hold">
                                          <p:stCondLst>
                                            <p:cond delay="0"/>
                                          </p:stCondLst>
                                        </p:cTn>
                                        <p:tgtEl>
                                          <p:spTgt spid="5125"/>
                                        </p:tgtEl>
                                        <p:attrNameLst>
                                          <p:attrName>style.visibility</p:attrName>
                                        </p:attrNameLst>
                                      </p:cBhvr>
                                      <p:to>
                                        <p:strVal val="visible"/>
                                      </p:to>
                                    </p:set>
                                    <p:animEffect transition="in" filter="dissolve">
                                      <p:cBhvr>
                                        <p:cTn id="19"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animBg="1"/>
      <p:bldP spid="5124" grpId="0" animBg="1"/>
      <p:bldP spid="51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648" y="152400"/>
            <a:ext cx="5606752"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752600" y="1905000"/>
            <a:ext cx="5682952" cy="990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57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4800" y="152400"/>
            <a:ext cx="8229600" cy="1015663"/>
          </a:xfrm>
          <a:prstGeom prst="rect">
            <a:avLst/>
          </a:prstGeom>
          <a:noFill/>
        </p:spPr>
        <p:txBody>
          <a:bodyPr wrap="square" rtlCol="0">
            <a:spAutoFit/>
          </a:bodyPr>
          <a:lstStyle/>
          <a:p>
            <a:pPr algn="ctr"/>
            <a:r>
              <a:rPr lang="en-US" sz="2800" b="1" dirty="0" smtClean="0">
                <a:solidFill>
                  <a:schemeClr val="bg1"/>
                </a:solidFill>
                <a:latin typeface="Times New Roman" pitchFamily="18" charset="0"/>
                <a:cs typeface="Times New Roman" pitchFamily="18" charset="0"/>
              </a:rPr>
              <a:t>Goal 3: Critical Thinking Skills in Psychology</a:t>
            </a:r>
            <a:br>
              <a:rPr lang="en-US" sz="2800" b="1" dirty="0" smtClean="0">
                <a:solidFill>
                  <a:schemeClr val="bg1"/>
                </a:solidFill>
                <a:latin typeface="Times New Roman" pitchFamily="18" charset="0"/>
                <a:cs typeface="Times New Roman" pitchFamily="18" charset="0"/>
              </a:rPr>
            </a:br>
            <a:r>
              <a:rPr lang="en-US" sz="3200" b="1" dirty="0" smtClean="0">
                <a:solidFill>
                  <a:schemeClr val="bg1"/>
                </a:solidFill>
                <a:latin typeface="Times New Roman" pitchFamily="18" charset="0"/>
                <a:cs typeface="Times New Roman" pitchFamily="18" charset="0"/>
              </a:rPr>
              <a:t>Associatio</a:t>
            </a:r>
            <a:r>
              <a:rPr lang="en-US" sz="2800" b="1" dirty="0" smtClean="0">
                <a:solidFill>
                  <a:schemeClr val="bg1"/>
                </a:solidFill>
                <a:latin typeface="Times New Roman" pitchFamily="18" charset="0"/>
                <a:cs typeface="Times New Roman" pitchFamily="18" charset="0"/>
              </a:rPr>
              <a:t>n Skills</a:t>
            </a:r>
            <a:endParaRPr lang="en-US" sz="2800" b="1" dirty="0">
              <a:solidFill>
                <a:schemeClr val="bg1"/>
              </a:solidFill>
              <a:latin typeface="Times New Roman" pitchFamily="18" charset="0"/>
              <a:cs typeface="Times New Roman" pitchFamily="18" charset="0"/>
            </a:endParaRPr>
          </a:p>
        </p:txBody>
      </p:sp>
      <p:sp>
        <p:nvSpPr>
          <p:cNvPr id="4" name="TextBox 3"/>
          <p:cNvSpPr txBox="1"/>
          <p:nvPr/>
        </p:nvSpPr>
        <p:spPr>
          <a:xfrm>
            <a:off x="304800" y="1290935"/>
            <a:ext cx="5121779" cy="461665"/>
          </a:xfrm>
          <a:prstGeom prst="rect">
            <a:avLst/>
          </a:prstGeom>
          <a:solidFill>
            <a:schemeClr val="bg1"/>
          </a:solidFill>
          <a:ln w="57150">
            <a:solidFill>
              <a:schemeClr val="bg1"/>
            </a:solidFill>
          </a:ln>
          <a:effectLst>
            <a:softEdge rad="127000"/>
          </a:effectLst>
        </p:spPr>
        <p:txBody>
          <a:bodyPr wrap="square" rtlCol="0">
            <a:spAutoFit/>
          </a:bodyPr>
          <a:lstStyle/>
          <a:p>
            <a:r>
              <a:rPr lang="en-US" sz="2400" b="1" dirty="0" smtClean="0">
                <a:latin typeface="Times New Roman" pitchFamily="18" charset="0"/>
                <a:cs typeface="Times New Roman" pitchFamily="18" charset="0"/>
              </a:rPr>
              <a:t>Basic: Retention and Comprehension</a:t>
            </a:r>
            <a:endParaRPr lang="en-US" sz="2000" b="1" dirty="0">
              <a:latin typeface="Times New Roman" pitchFamily="18" charset="0"/>
              <a:cs typeface="Times New Roman" pitchFamily="18" charset="0"/>
            </a:endParaRPr>
          </a:p>
        </p:txBody>
      </p:sp>
      <p:sp>
        <p:nvSpPr>
          <p:cNvPr id="5" name="TextBox 4"/>
          <p:cNvSpPr txBox="1"/>
          <p:nvPr/>
        </p:nvSpPr>
        <p:spPr>
          <a:xfrm>
            <a:off x="533400" y="1748135"/>
            <a:ext cx="8458200" cy="523220"/>
          </a:xfrm>
          <a:prstGeom prst="rect">
            <a:avLst/>
          </a:prstGeom>
          <a:noFill/>
        </p:spPr>
        <p:txBody>
          <a:bodyPr wrap="square" rtlCol="0">
            <a:spAutoFit/>
          </a:bodyPr>
          <a:lstStyle/>
          <a:p>
            <a:r>
              <a:rPr lang="en-US" sz="2800" b="1" u="sng" dirty="0" smtClean="0">
                <a:solidFill>
                  <a:schemeClr val="bg1"/>
                </a:solidFill>
                <a:latin typeface="Times New Roman" pitchFamily="18" charset="0"/>
                <a:cs typeface="Times New Roman" pitchFamily="18" charset="0"/>
              </a:rPr>
              <a:t>State</a:t>
            </a:r>
            <a:r>
              <a:rPr lang="en-US" sz="2400" b="1" dirty="0" smtClean="0">
                <a:solidFill>
                  <a:schemeClr val="bg1"/>
                </a:solidFill>
                <a:latin typeface="Times New Roman" pitchFamily="18" charset="0"/>
                <a:cs typeface="Times New Roman" pitchFamily="18" charset="0"/>
              </a:rPr>
              <a:t> connections between diverse facts/concepts and theories</a:t>
            </a:r>
            <a:endParaRPr lang="en-US" sz="2000" b="1" dirty="0">
              <a:solidFill>
                <a:schemeClr val="bg1"/>
              </a:solidFill>
              <a:latin typeface="Times New Roman" pitchFamily="18" charset="0"/>
              <a:cs typeface="Times New Roman" pitchFamily="18" charset="0"/>
            </a:endParaRPr>
          </a:p>
        </p:txBody>
      </p:sp>
      <p:sp>
        <p:nvSpPr>
          <p:cNvPr id="6" name="TextBox 5"/>
          <p:cNvSpPr txBox="1"/>
          <p:nvPr/>
        </p:nvSpPr>
        <p:spPr>
          <a:xfrm>
            <a:off x="304800" y="2667000"/>
            <a:ext cx="5181600" cy="461665"/>
          </a:xfrm>
          <a:prstGeom prst="rect">
            <a:avLst/>
          </a:prstGeom>
          <a:solidFill>
            <a:schemeClr val="bg1"/>
          </a:solidFill>
          <a:ln w="57150">
            <a:solidFill>
              <a:schemeClr val="bg1"/>
            </a:solidFill>
          </a:ln>
          <a:effectLst>
            <a:softEdge rad="127000"/>
          </a:effectLst>
        </p:spPr>
        <p:txBody>
          <a:bodyPr wrap="square" rtlCol="0">
            <a:spAutoFit/>
          </a:bodyPr>
          <a:lstStyle/>
          <a:p>
            <a:r>
              <a:rPr lang="en-US" sz="2400" b="1" dirty="0" smtClean="0">
                <a:latin typeface="Times New Roman" pitchFamily="18" charset="0"/>
                <a:cs typeface="Times New Roman" pitchFamily="18" charset="0"/>
              </a:rPr>
              <a:t>Developing: Analysis and Application</a:t>
            </a:r>
            <a:endParaRPr lang="en-US" sz="2000" b="1" dirty="0">
              <a:latin typeface="Times New Roman" pitchFamily="18" charset="0"/>
              <a:cs typeface="Times New Roman" pitchFamily="18" charset="0"/>
            </a:endParaRPr>
          </a:p>
        </p:txBody>
      </p:sp>
      <p:sp>
        <p:nvSpPr>
          <p:cNvPr id="7" name="TextBox 6"/>
          <p:cNvSpPr txBox="1"/>
          <p:nvPr/>
        </p:nvSpPr>
        <p:spPr>
          <a:xfrm>
            <a:off x="533400" y="3195935"/>
            <a:ext cx="8534400" cy="523220"/>
          </a:xfrm>
          <a:prstGeom prst="rect">
            <a:avLst/>
          </a:prstGeom>
          <a:noFill/>
        </p:spPr>
        <p:txBody>
          <a:bodyPr wrap="square" rtlCol="0">
            <a:spAutoFit/>
          </a:bodyPr>
          <a:lstStyle/>
          <a:p>
            <a:r>
              <a:rPr lang="en-US" sz="2800" b="1" u="sng" dirty="0" smtClean="0">
                <a:solidFill>
                  <a:schemeClr val="bg1"/>
                </a:solidFill>
                <a:latin typeface="Times New Roman" pitchFamily="18" charset="0"/>
                <a:cs typeface="Times New Roman" pitchFamily="18" charset="0"/>
              </a:rPr>
              <a:t>Relate</a:t>
            </a:r>
            <a:r>
              <a:rPr lang="en-US" sz="2800" b="1"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connections between diverse facts/concepts and theories</a:t>
            </a:r>
            <a:endParaRPr lang="en-US" sz="2000" b="1" dirty="0">
              <a:solidFill>
                <a:schemeClr val="bg1"/>
              </a:solidFill>
              <a:latin typeface="Times New Roman" pitchFamily="18" charset="0"/>
              <a:cs typeface="Times New Roman" pitchFamily="18" charset="0"/>
            </a:endParaRPr>
          </a:p>
        </p:txBody>
      </p:sp>
      <p:sp>
        <p:nvSpPr>
          <p:cNvPr id="8" name="TextBox 7"/>
          <p:cNvSpPr txBox="1"/>
          <p:nvPr/>
        </p:nvSpPr>
        <p:spPr>
          <a:xfrm>
            <a:off x="533400" y="3810000"/>
            <a:ext cx="8382000" cy="523220"/>
          </a:xfrm>
          <a:prstGeom prst="rect">
            <a:avLst/>
          </a:prstGeom>
          <a:noFill/>
        </p:spPr>
        <p:txBody>
          <a:bodyPr wrap="square" rtlCol="0">
            <a:spAutoFit/>
          </a:bodyPr>
          <a:lstStyle/>
          <a:p>
            <a:r>
              <a:rPr lang="en-US" sz="2800" b="1" u="sng" dirty="0" smtClean="0">
                <a:solidFill>
                  <a:schemeClr val="bg1"/>
                </a:solidFill>
                <a:latin typeface="Times New Roman" pitchFamily="18" charset="0"/>
                <a:cs typeface="Times New Roman" pitchFamily="18" charset="0"/>
              </a:rPr>
              <a:t>Apply</a:t>
            </a:r>
            <a:r>
              <a:rPr lang="en-US" sz="2800" b="1"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 diverse facts/concepts and theories in various contexts</a:t>
            </a:r>
            <a:endParaRPr lang="en-US" sz="2000" b="1" dirty="0">
              <a:solidFill>
                <a:schemeClr val="bg1"/>
              </a:solidFill>
              <a:latin typeface="Times New Roman" pitchFamily="18" charset="0"/>
              <a:cs typeface="Times New Roman" pitchFamily="18" charset="0"/>
            </a:endParaRPr>
          </a:p>
        </p:txBody>
      </p:sp>
      <p:sp>
        <p:nvSpPr>
          <p:cNvPr id="9" name="TextBox 8"/>
          <p:cNvSpPr txBox="1"/>
          <p:nvPr/>
        </p:nvSpPr>
        <p:spPr>
          <a:xfrm>
            <a:off x="304800" y="4724400"/>
            <a:ext cx="5029200" cy="461665"/>
          </a:xfrm>
          <a:prstGeom prst="rect">
            <a:avLst/>
          </a:prstGeom>
          <a:solidFill>
            <a:schemeClr val="bg1"/>
          </a:solidFill>
          <a:ln w="57150">
            <a:solidFill>
              <a:schemeClr val="bg1"/>
            </a:solidFill>
          </a:ln>
          <a:effectLst>
            <a:softEdge rad="127000"/>
          </a:effectLst>
        </p:spPr>
        <p:txBody>
          <a:bodyPr wrap="square" rtlCol="0">
            <a:spAutoFit/>
          </a:bodyPr>
          <a:lstStyle/>
          <a:p>
            <a:r>
              <a:rPr lang="en-US" sz="2400" b="1" dirty="0" smtClean="0">
                <a:latin typeface="Times New Roman" pitchFamily="18" charset="0"/>
                <a:cs typeface="Times New Roman" pitchFamily="18" charset="0"/>
              </a:rPr>
              <a:t>Advanced: Evaluation and Creation</a:t>
            </a:r>
            <a:endParaRPr lang="en-US" sz="2000" b="1" dirty="0">
              <a:latin typeface="Times New Roman" pitchFamily="18" charset="0"/>
              <a:cs typeface="Times New Roman" pitchFamily="18" charset="0"/>
            </a:endParaRPr>
          </a:p>
        </p:txBody>
      </p:sp>
      <p:sp>
        <p:nvSpPr>
          <p:cNvPr id="10" name="TextBox 9"/>
          <p:cNvSpPr txBox="1"/>
          <p:nvPr/>
        </p:nvSpPr>
        <p:spPr>
          <a:xfrm>
            <a:off x="914400" y="5257800"/>
            <a:ext cx="7331579" cy="892552"/>
          </a:xfrm>
          <a:prstGeom prst="rect">
            <a:avLst/>
          </a:prstGeom>
          <a:noFill/>
        </p:spPr>
        <p:txBody>
          <a:bodyPr wrap="square" rtlCol="0">
            <a:spAutoFit/>
          </a:bodyPr>
          <a:lstStyle/>
          <a:p>
            <a:r>
              <a:rPr lang="en-US" sz="2800" b="1" u="sng" dirty="0" smtClean="0">
                <a:solidFill>
                  <a:schemeClr val="bg1"/>
                </a:solidFill>
                <a:latin typeface="Times New Roman" pitchFamily="18" charset="0"/>
                <a:cs typeface="Times New Roman" pitchFamily="18" charset="0"/>
              </a:rPr>
              <a:t>Assess</a:t>
            </a:r>
            <a:r>
              <a:rPr lang="en-US" sz="2400" b="1" dirty="0" smtClean="0">
                <a:solidFill>
                  <a:schemeClr val="bg1"/>
                </a:solidFill>
                <a:latin typeface="Times New Roman" pitchFamily="18" charset="0"/>
                <a:cs typeface="Times New Roman" pitchFamily="18" charset="0"/>
              </a:rPr>
              <a:t> the quality of connections between diverse</a:t>
            </a:r>
            <a:br>
              <a:rPr lang="en-US" sz="2400" b="1" dirty="0" smtClean="0">
                <a:solidFill>
                  <a:schemeClr val="bg1"/>
                </a:solidFill>
                <a:latin typeface="Times New Roman" pitchFamily="18" charset="0"/>
                <a:cs typeface="Times New Roman" pitchFamily="18" charset="0"/>
              </a:rPr>
            </a:br>
            <a:r>
              <a:rPr lang="en-US" sz="2400" b="1" dirty="0" smtClean="0">
                <a:solidFill>
                  <a:schemeClr val="bg1"/>
                </a:solidFill>
                <a:latin typeface="Times New Roman" pitchFamily="18" charset="0"/>
                <a:cs typeface="Times New Roman" pitchFamily="18" charset="0"/>
              </a:rPr>
              <a:t>                     facts/concepts and theories</a:t>
            </a:r>
            <a:endParaRPr lang="en-US"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2601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1500"/>
                            </p:stCondLst>
                            <p:childTnLst>
                              <p:par>
                                <p:cTn id="9" presetID="9" presetClass="entr" presetSubtype="0" fill="hold" nodeType="afterEffect">
                                  <p:stCondLst>
                                    <p:cond delay="2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nodeType="afterEffect">
                                  <p:stCondLst>
                                    <p:cond delay="20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dissolve">
                                      <p:cBhvr>
                                        <p:cTn id="20" dur="500"/>
                                        <p:tgtEl>
                                          <p:spTgt spid="7">
                                            <p:txEl>
                                              <p:pRg st="0" end="0"/>
                                            </p:txEl>
                                          </p:spTgt>
                                        </p:tgtEl>
                                      </p:cBhvr>
                                    </p:animEffect>
                                  </p:childTnLst>
                                </p:cTn>
                              </p:par>
                            </p:childTnLst>
                          </p:cTn>
                        </p:par>
                        <p:par>
                          <p:cTn id="21" fill="hold">
                            <p:stCondLst>
                              <p:cond delay="3000"/>
                            </p:stCondLst>
                            <p:childTnLst>
                              <p:par>
                                <p:cTn id="22" presetID="9" presetClass="entr" presetSubtype="0" fill="hold" nodeType="afterEffect">
                                  <p:stCondLst>
                                    <p:cond delay="20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dissolv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par>
                          <p:cTn id="30" fill="hold">
                            <p:stCondLst>
                              <p:cond delay="500"/>
                            </p:stCondLst>
                            <p:childTnLst>
                              <p:par>
                                <p:cTn id="31" presetID="9" presetClass="entr" presetSubtype="0" fill="hold" nodeType="afterEffect">
                                  <p:stCondLst>
                                    <p:cond delay="200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dissolve">
                                      <p:cBhvr>
                                        <p:cTn id="3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1676400" y="693737"/>
            <a:ext cx="5867400" cy="830263"/>
          </a:xfrm>
          <a:prstGeom prst="rect">
            <a:avLst/>
          </a:prstGeom>
          <a:noFill/>
        </p:spPr>
        <p:txBody>
          <a:bodyPr wrap="square">
            <a:spAutoFit/>
          </a:bodyPr>
          <a:lstStyle/>
          <a:p>
            <a:pPr>
              <a:defRPr/>
            </a:pPr>
            <a:r>
              <a:rPr lang="en-US" sz="4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Associative </a:t>
            </a:r>
            <a:r>
              <a:rPr lang="en-US" sz="4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Learning:</a:t>
            </a:r>
            <a:endParaRPr lang="en-US" sz="4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457200" y="1490008"/>
            <a:ext cx="8153400" cy="1938992"/>
          </a:xfrm>
          <a:prstGeom prst="rect">
            <a:avLst/>
          </a:prstGeom>
          <a:noFill/>
        </p:spPr>
        <p:txBody>
          <a:bodyPr>
            <a:spAutoFit/>
          </a:bodyPr>
          <a:lstStyle/>
          <a:p>
            <a:pPr algn="ctr">
              <a:defRPr/>
            </a:pPr>
            <a:r>
              <a:rPr lang="en-US" sz="4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Internal cognitive representations </a:t>
            </a:r>
            <a:br>
              <a:rPr lang="en-US" sz="4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for functionally </a:t>
            </a: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relating </a:t>
            </a:r>
            <a:b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two </a:t>
            </a:r>
            <a:r>
              <a:rPr lang="en-US" sz="4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 more concepts </a:t>
            </a:r>
          </a:p>
        </p:txBody>
      </p:sp>
      <p:sp>
        <p:nvSpPr>
          <p:cNvPr id="6" name="TextBox 5"/>
          <p:cNvSpPr txBox="1"/>
          <p:nvPr/>
        </p:nvSpPr>
        <p:spPr>
          <a:xfrm>
            <a:off x="152400" y="3755410"/>
            <a:ext cx="8915400" cy="2492990"/>
          </a:xfrm>
          <a:prstGeom prst="rect">
            <a:avLst/>
          </a:prstGeom>
          <a:solidFill>
            <a:schemeClr val="bg1"/>
          </a:solidFill>
          <a:ln w="57150">
            <a:solidFill>
              <a:schemeClr val="bg1"/>
            </a:solidFill>
          </a:ln>
          <a:effectLst>
            <a:softEdge rad="127000"/>
          </a:effectLst>
        </p:spPr>
        <p:txBody>
          <a:bodyPr wrap="square" rtlCol="0">
            <a:spAutoFit/>
          </a:bodyPr>
          <a:lstStyle/>
          <a:p>
            <a:pPr algn="ctr">
              <a:defRPr/>
            </a:pPr>
            <a: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t>Concept Maps:</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G</a:t>
            </a:r>
            <a: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t>raphic </a:t>
            </a:r>
            <a:r>
              <a:rPr lang="en-US" sz="4000" b="1" i="1" dirty="0">
                <a:effectLst>
                  <a:outerShdw blurRad="38100" dist="38100" dir="2700000" algn="tl">
                    <a:srgbClr val="000000">
                      <a:alpha val="43137"/>
                    </a:srgbClr>
                  </a:outerShdw>
                </a:effectLst>
                <a:latin typeface="Times New Roman" pitchFamily="18" charset="0"/>
                <a:cs typeface="Times New Roman" pitchFamily="18" charset="0"/>
              </a:rPr>
              <a:t>organizers (diagrams)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show relationships  among concepts in order </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to visually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depict the </a:t>
            </a:r>
            <a:r>
              <a:rPr lang="en-US" sz="4000" b="1" i="1" dirty="0">
                <a:effectLst>
                  <a:outerShdw blurRad="38100" dist="38100" dir="2700000" algn="tl">
                    <a:srgbClr val="000000">
                      <a:alpha val="43137"/>
                    </a:srgbClr>
                  </a:outerShdw>
                </a:effectLst>
                <a:latin typeface="Times New Roman" pitchFamily="18" charset="0"/>
                <a:cs typeface="Times New Roman" pitchFamily="18" charset="0"/>
              </a:rPr>
              <a:t>structure of knowledge</a:t>
            </a:r>
          </a:p>
        </p:txBody>
      </p:sp>
    </p:spTree>
    <p:custDataLst>
      <p:tags r:id="rId1"/>
    </p:custDataLst>
    <p:extLst>
      <p:ext uri="{BB962C8B-B14F-4D97-AF65-F5344CB8AC3E}">
        <p14:creationId xmlns:p14="http://schemas.microsoft.com/office/powerpoint/2010/main" val="3327240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750"/>
                                        <p:tgtEl>
                                          <p:spTgt spid="8"/>
                                        </p:tgtEl>
                                      </p:cBhvr>
                                    </p:animEffect>
                                  </p:childTnLst>
                                </p:cTn>
                              </p:par>
                            </p:childTnLst>
                          </p:cTn>
                        </p:par>
                        <p:par>
                          <p:cTn id="8" fill="hold" nodeType="withGroup">
                            <p:stCondLst>
                              <p:cond delay="750"/>
                            </p:stCondLst>
                            <p:childTnLst>
                              <p:par>
                                <p:cTn id="9" presetID="9"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52400" y="2514600"/>
            <a:ext cx="8839200" cy="3231654"/>
          </a:xfrm>
          <a:prstGeom prst="rect">
            <a:avLst/>
          </a:prstGeom>
        </p:spPr>
        <p:txBody>
          <a:bodyPr wrap="square">
            <a:spAutoFit/>
          </a:bodyPr>
          <a:lstStyle/>
          <a:p>
            <a:pPr algn="ctr"/>
            <a:r>
              <a:rPr lang="en-US" sz="4400" b="1" dirty="0" smtClean="0">
                <a:solidFill>
                  <a:schemeClr val="bg1"/>
                </a:solidFill>
              </a:rPr>
              <a:t>…pictures </a:t>
            </a:r>
            <a:r>
              <a:rPr lang="en-US" sz="4400" b="1" dirty="0">
                <a:solidFill>
                  <a:schemeClr val="bg1"/>
                </a:solidFill>
              </a:rPr>
              <a:t>and line drawings </a:t>
            </a:r>
            <a:r>
              <a:rPr lang="en-US" sz="4400" b="1" dirty="0" smtClean="0">
                <a:solidFill>
                  <a:schemeClr val="bg1"/>
                </a:solidFill>
              </a:rPr>
              <a:t/>
            </a:r>
            <a:br>
              <a:rPr lang="en-US" sz="4400" b="1" dirty="0" smtClean="0">
                <a:solidFill>
                  <a:schemeClr val="bg1"/>
                </a:solidFill>
              </a:rPr>
            </a:br>
            <a:r>
              <a:rPr lang="en-US" sz="4400" b="1" dirty="0" smtClean="0">
                <a:solidFill>
                  <a:schemeClr val="bg1"/>
                </a:solidFill>
              </a:rPr>
              <a:t>are </a:t>
            </a:r>
            <a:r>
              <a:rPr lang="en-US" sz="4400" b="1" dirty="0">
                <a:solidFill>
                  <a:schemeClr val="bg1"/>
                </a:solidFill>
              </a:rPr>
              <a:t>often more easily comprehended than </a:t>
            </a:r>
            <a:r>
              <a:rPr lang="en-US" sz="4400" b="1" dirty="0" smtClean="0">
                <a:solidFill>
                  <a:schemeClr val="bg1"/>
                </a:solidFill>
              </a:rPr>
              <a:t>the </a:t>
            </a:r>
            <a:r>
              <a:rPr lang="en-US" sz="4400" b="1" dirty="0">
                <a:solidFill>
                  <a:schemeClr val="bg1"/>
                </a:solidFill>
              </a:rPr>
              <a:t>words that represent </a:t>
            </a:r>
            <a:r>
              <a:rPr lang="en-US" sz="4400" b="1" dirty="0" smtClean="0">
                <a:solidFill>
                  <a:schemeClr val="bg1"/>
                </a:solidFill>
              </a:rPr>
              <a:t/>
            </a:r>
            <a:br>
              <a:rPr lang="en-US" sz="4400" b="1" dirty="0" smtClean="0">
                <a:solidFill>
                  <a:schemeClr val="bg1"/>
                </a:solidFill>
              </a:rPr>
            </a:br>
            <a:r>
              <a:rPr lang="en-US" sz="4400" b="1" dirty="0" smtClean="0">
                <a:solidFill>
                  <a:schemeClr val="bg1"/>
                </a:solidFill>
              </a:rPr>
              <a:t>an </a:t>
            </a:r>
            <a:r>
              <a:rPr lang="en-US" sz="4400" b="1" dirty="0">
                <a:solidFill>
                  <a:schemeClr val="bg1"/>
                </a:solidFill>
              </a:rPr>
              <a:t>abstract concept </a:t>
            </a:r>
            <a:r>
              <a:rPr lang="en-US" sz="4000" b="1" dirty="0" smtClean="0">
                <a:solidFill>
                  <a:schemeClr val="bg1"/>
                </a:solidFill>
              </a:rPr>
              <a:t/>
            </a:r>
            <a:br>
              <a:rPr lang="en-US" sz="4000" b="1" dirty="0" smtClean="0">
                <a:solidFill>
                  <a:schemeClr val="bg1"/>
                </a:solidFill>
              </a:rPr>
            </a:br>
            <a:r>
              <a:rPr lang="en-US" sz="2800" b="1" dirty="0" smtClean="0">
                <a:solidFill>
                  <a:schemeClr val="bg1"/>
                </a:solidFill>
              </a:rPr>
              <a:t>(</a:t>
            </a:r>
            <a:r>
              <a:rPr lang="en-US" sz="2800" b="1" dirty="0">
                <a:solidFill>
                  <a:schemeClr val="bg1"/>
                </a:solidFill>
              </a:rPr>
              <a:t>Terry, 2003</a:t>
            </a:r>
            <a:r>
              <a:rPr lang="en-US" sz="2800" b="1" dirty="0" smtClean="0">
                <a:solidFill>
                  <a:schemeClr val="bg1"/>
                </a:solidFill>
              </a:rPr>
              <a:t>)</a:t>
            </a:r>
            <a:endParaRPr lang="en-US" sz="2800" b="1" dirty="0">
              <a:solidFill>
                <a:schemeClr val="bg1"/>
              </a:solidFill>
            </a:endParaRPr>
          </a:p>
        </p:txBody>
      </p:sp>
      <p:sp>
        <p:nvSpPr>
          <p:cNvPr id="4" name="TextBox 3"/>
          <p:cNvSpPr txBox="1"/>
          <p:nvPr/>
        </p:nvSpPr>
        <p:spPr>
          <a:xfrm>
            <a:off x="533400" y="1143000"/>
            <a:ext cx="8001000" cy="923330"/>
          </a:xfrm>
          <a:prstGeom prst="rect">
            <a:avLst/>
          </a:prstGeom>
          <a:solidFill>
            <a:schemeClr val="bg1"/>
          </a:solidFill>
          <a:ln w="57150">
            <a:solidFill>
              <a:schemeClr val="tx1"/>
            </a:solidFill>
          </a:ln>
          <a:effectLst>
            <a:softEdge rad="127000"/>
          </a:effectLst>
        </p:spPr>
        <p:txBody>
          <a:bodyPr wrap="square" rtlCol="0">
            <a:spAutoFit/>
          </a:bodyPr>
          <a:lstStyle/>
          <a:p>
            <a:r>
              <a:rPr lang="en-US" sz="4800" b="1" i="1" dirty="0" smtClean="0"/>
              <a:t> </a:t>
            </a:r>
            <a:r>
              <a:rPr lang="en-US" sz="5400" b="1" i="1" dirty="0" smtClean="0"/>
              <a:t>A Picture is Worth…Words</a:t>
            </a:r>
            <a:endParaRPr lang="en-US" sz="4800" b="1" i="1" dirty="0"/>
          </a:p>
        </p:txBody>
      </p:sp>
    </p:spTree>
    <p:extLst>
      <p:ext uri="{BB962C8B-B14F-4D97-AF65-F5344CB8AC3E}">
        <p14:creationId xmlns:p14="http://schemas.microsoft.com/office/powerpoint/2010/main" val="7813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2000"/>
                            </p:stCondLst>
                            <p:childTnLst>
                              <p:par>
                                <p:cTn id="9" presetID="9"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1&quot;&gt;&lt;object type=&quot;1&quot; unique_id=&quot;10001&quot;&gt;&lt;object type=&quot;8&quot; unique_id=&quot;13752&quot;&gt;&lt;/object&gt;&lt;object type=&quot;2&quot; unique_id=&quot;13753&quot;&gt;&lt;object type=&quot;3&quot; unique_id=&quot;13755&quot;&gt;&lt;property id=&quot;20148&quot; value=&quot;5&quot;/&gt;&lt;property id=&quot;20300&quot; value=&quot;Slide 3&quot;/&gt;&lt;property id=&quot;20307&quot; value=&quot;257&quot;/&gt;&lt;/object&gt;&lt;object type=&quot;3&quot; unique_id=&quot;13806&quot;&gt;&lt;property id=&quot;20148&quot; value=&quot;5&quot;/&gt;&lt;property id=&quot;20300&quot; value=&quot;Slide 9&quot;/&gt;&lt;property id=&quot;20307&quot; value=&quot;261&quot;/&gt;&lt;/object&gt;&lt;object type=&quot;3&quot; unique_id=&quot;13807&quot;&gt;&lt;property id=&quot;20148&quot; value=&quot;5&quot;/&gt;&lt;property id=&quot;20300&quot; value=&quot;Slide 10&quot;/&gt;&lt;property id=&quot;20307&quot; value=&quot;260&quot;/&gt;&lt;/object&gt;&lt;object type=&quot;3&quot; unique_id=&quot;13872&quot;&gt;&lt;property id=&quot;20148&quot; value=&quot;5&quot;/&gt;&lt;property id=&quot;20300&quot; value=&quot;Slide 8&quot;/&gt;&lt;property id=&quot;20307&quot; value=&quot;262&quot;/&gt;&lt;/object&gt;&lt;object type=&quot;3&quot; unique_id=&quot;27494&quot;&gt;&lt;property id=&quot;20148&quot; value=&quot;5&quot;/&gt;&lt;property id=&quot;20300&quot; value=&quot;Slide 6&quot;/&gt;&lt;property id=&quot;20307&quot; value=&quot;263&quot;/&gt;&lt;/object&gt;&lt;object type=&quot;3&quot; unique_id=&quot;27523&quot;&gt;&lt;property id=&quot;20148&quot; value=&quot;5&quot;/&gt;&lt;property id=&quot;20300&quot; value=&quot;Slide 7&quot;/&gt;&lt;property id=&quot;20307&quot; value=&quot;264&quot;/&gt;&lt;/object&gt;&lt;object type=&quot;3&quot; unique_id=&quot;27804&quot;&gt;&lt;property id=&quot;20148&quot; value=&quot;5&quot;/&gt;&lt;property id=&quot;20300&quot; value=&quot;Slide 1&quot;/&gt;&lt;property id=&quot;20307&quot; value=&quot;265&quot;/&gt;&lt;/object&gt;&lt;object type=&quot;3&quot; unique_id=&quot;27931&quot;&gt;&lt;property id=&quot;20148&quot; value=&quot;5&quot;/&gt;&lt;property id=&quot;20300&quot; value=&quot;Slide 15&quot;/&gt;&lt;property id=&quot;20307&quot; value=&quot;266&quot;/&gt;&lt;/object&gt;&lt;object type=&quot;3&quot; unique_id=&quot;27932&quot;&gt;&lt;property id=&quot;20148&quot; value=&quot;5&quot;/&gt;&lt;property id=&quot;20300&quot; value=&quot;Slide 16&quot;/&gt;&lt;property id=&quot;20307&quot; value=&quot;267&quot;/&gt;&lt;/object&gt;&lt;object type=&quot;3&quot; unique_id=&quot;28525&quot;&gt;&lt;property id=&quot;20148&quot; value=&quot;5&quot;/&gt;&lt;property id=&quot;20300&quot; value=&quot;Slide 11&quot;/&gt;&lt;property id=&quot;20307&quot; value=&quot;268&quot;/&gt;&lt;/object&gt;&lt;object type=&quot;3&quot; unique_id=&quot;28526&quot;&gt;&lt;property id=&quot;20148&quot; value=&quot;5&quot;/&gt;&lt;property id=&quot;20300&quot; value=&quot;Slide 12&quot;/&gt;&lt;property id=&quot;20307&quot; value=&quot;269&quot;/&gt;&lt;/object&gt;&lt;object type=&quot;3&quot; unique_id=&quot;28686&quot;&gt;&lt;property id=&quot;20148&quot; value=&quot;5&quot;/&gt;&lt;property id=&quot;20300&quot; value=&quot;Slide 29&quot;/&gt;&lt;property id=&quot;20307&quot; value=&quot;270&quot;/&gt;&lt;/object&gt;&lt;object type=&quot;3&quot; unique_id=&quot;28799&quot;&gt;&lt;property id=&quot;20148&quot; value=&quot;5&quot;/&gt;&lt;property id=&quot;20300&quot; value=&quot;Slide 4&quot;/&gt;&lt;property id=&quot;20307&quot; value=&quot;271&quot;/&gt;&lt;/object&gt;&lt;object type=&quot;3&quot; unique_id=&quot;29107&quot;&gt;&lt;property id=&quot;20148&quot; value=&quot;5&quot;/&gt;&lt;property id=&quot;20300&quot; value=&quot;Slide 5&quot;/&gt;&lt;property id=&quot;20307&quot; value=&quot;272&quot;/&gt;&lt;/object&gt;&lt;object type=&quot;3&quot; unique_id=&quot;29972&quot;&gt;&lt;property id=&quot;20148&quot; value=&quot;5&quot;/&gt;&lt;property id=&quot;20300&quot; value=&quot;Slide 13&quot;/&gt;&lt;property id=&quot;20307&quot; value=&quot;273&quot;/&gt;&lt;/object&gt;&lt;object type=&quot;3&quot; unique_id=&quot;30058&quot;&gt;&lt;property id=&quot;20148&quot; value=&quot;5&quot;/&gt;&lt;property id=&quot;20300&quot; value=&quot;Slide 14&quot;/&gt;&lt;property id=&quot;20307&quot; value=&quot;274&quot;/&gt;&lt;/object&gt;&lt;object type=&quot;3&quot; unique_id=&quot;30257&quot;&gt;&lt;property id=&quot;20148&quot; value=&quot;5&quot;/&gt;&lt;property id=&quot;20300&quot; value=&quot;Slide 19&quot;/&gt;&lt;property id=&quot;20307&quot; value=&quot;275&quot;/&gt;&lt;/object&gt;&lt;object type=&quot;3&quot; unique_id=&quot;30391&quot;&gt;&lt;property id=&quot;20148&quot; value=&quot;5&quot;/&gt;&lt;property id=&quot;20300&quot; value=&quot;Slide 21&quot;/&gt;&lt;property id=&quot;20307&quot; value=&quot;276&quot;/&gt;&lt;/object&gt;&lt;object type=&quot;3&quot; unique_id=&quot;30615&quot;&gt;&lt;property id=&quot;20148&quot; value=&quot;5&quot;/&gt;&lt;property id=&quot;20300&quot; value=&quot;Slide 22&quot;/&gt;&lt;property id=&quot;20307&quot; value=&quot;277&quot;/&gt;&lt;/object&gt;&lt;object type=&quot;3&quot; unique_id=&quot;31603&quot;&gt;&lt;property id=&quot;20148&quot; value=&quot;5&quot;/&gt;&lt;property id=&quot;20300&quot; value=&quot;Slide 23&quot;/&gt;&lt;property id=&quot;20307&quot; value=&quot;279&quot;/&gt;&lt;/object&gt;&lt;object type=&quot;3&quot; unique_id=&quot;31604&quot;&gt;&lt;property id=&quot;20148&quot; value=&quot;5&quot;/&gt;&lt;property id=&quot;20300&quot; value=&quot;Slide 26&quot;/&gt;&lt;property id=&quot;20307&quot; value=&quot;278&quot;/&gt;&lt;/object&gt;&lt;object type=&quot;3&quot; unique_id=&quot;31908&quot;&gt;&lt;property id=&quot;20148&quot; value=&quot;5&quot;/&gt;&lt;property id=&quot;20300&quot; value=&quot;Slide 24&quot;/&gt;&lt;property id=&quot;20307&quot; value=&quot;280&quot;/&gt;&lt;/object&gt;&lt;object type=&quot;3&quot; unique_id=&quot;32773&quot;&gt;&lt;property id=&quot;20148&quot; value=&quot;5&quot;/&gt;&lt;property id=&quot;20300&quot; value=&quot;Slide 25&quot;/&gt;&lt;property id=&quot;20307&quot; value=&quot;281&quot;/&gt;&lt;/object&gt;&lt;object type=&quot;3&quot; unique_id=&quot;32974&quot;&gt;&lt;property id=&quot;20148&quot; value=&quot;5&quot;/&gt;&lt;property id=&quot;20300&quot; value=&quot;Slide 28&quot;/&gt;&lt;property id=&quot;20307&quot; value=&quot;282&quot;/&gt;&lt;/object&gt;&lt;object type=&quot;3&quot; unique_id=&quot;32975&quot;&gt;&lt;property id=&quot;20148&quot; value=&quot;5&quot;/&gt;&lt;property id=&quot;20300&quot; value=&quot;Slide 18&quot;/&gt;&lt;property id=&quot;20307&quot; value=&quot;283&quot;/&gt;&lt;/object&gt;&lt;object type=&quot;3&quot; unique_id=&quot;32976&quot;&gt;&lt;property id=&quot;20148&quot; value=&quot;5&quot;/&gt;&lt;property id=&quot;20300&quot; value=&quot;Slide 30 - &amp;quot;Study One-Concept of Age&amp;quot;&quot;/&gt;&lt;property id=&quot;20307&quot; value=&quot;284&quot;/&gt;&lt;/object&gt;&lt;object type=&quot;3&quot; unique_id=&quot;32977&quot;&gt;&lt;property id=&quot;20148&quot; value=&quot;5&quot;/&gt;&lt;property id=&quot;20300&quot; value=&quot;Slide 31 - &amp;quot;Study One-Memory&amp;quot;&quot;/&gt;&lt;property id=&quot;20307&quot; value=&quot;286&quot;/&gt;&lt;/object&gt;&lt;object type=&quot;3&quot; unique_id=&quot;32978&quot;&gt;&lt;property id=&quot;20148&quot; value=&quot;5&quot;/&gt;&lt;property id=&quot;20300&quot; value=&quot;Slide 32 - &amp;quot;Study Two-Concept of Age&amp;quot;&quot;/&gt;&lt;property id=&quot;20307&quot; value=&quot;285&quot;/&gt;&lt;/object&gt;&lt;object type=&quot;3&quot; unique_id=&quot;32979&quot;&gt;&lt;property id=&quot;20148&quot; value=&quot;5&quot;/&gt;&lt;property id=&quot;20300&quot; value=&quot;Slide 33 - &amp;quot;Study Two-Memory&amp;quot;&quot;/&gt;&lt;property id=&quot;20307&quot; value=&quot;287&quot;/&gt;&lt;/object&gt;&lt;object type=&quot;3&quot; unique_id=&quot;35770&quot;&gt;&lt;property id=&quot;20148&quot; value=&quot;5&quot;/&gt;&lt;property id=&quot;20300&quot; value=&quot;Slide 34&quot;/&gt;&lt;property id=&quot;20307&quot; value=&quot;288&quot;/&gt;&lt;/object&gt;&lt;object type=&quot;3&quot; unique_id=&quot;35995&quot;&gt;&lt;property id=&quot;20148&quot; value=&quot;5&quot;/&gt;&lt;property id=&quot;20300&quot; value=&quot;Slide 2&quot;/&gt;&lt;property id=&quot;20307&quot; value=&quot;289&quot;/&gt;&lt;/object&gt;&lt;object type=&quot;3&quot; unique_id=&quot;36161&quot;&gt;&lt;property id=&quot;20148&quot; value=&quot;5&quot;/&gt;&lt;property id=&quot;20300&quot; value=&quot;Slide 17&quot;/&gt;&lt;property id=&quot;20307&quot; value=&quot;290&quot;/&gt;&lt;/object&gt;&lt;object type=&quot;3&quot; unique_id=&quot;36162&quot;&gt;&lt;property id=&quot;20148&quot; value=&quot;5&quot;/&gt;&lt;property id=&quot;20300&quot; value=&quot;Slide 20&quot;/&gt;&lt;property id=&quot;20307&quot; value=&quot;291&quot;/&gt;&lt;/object&gt;&lt;object type=&quot;3&quot; unique_id=&quot;36163&quot;&gt;&lt;property id=&quot;20148&quot; value=&quot;5&quot;/&gt;&lt;property id=&quot;20300&quot; value=&quot;Slide 27&quot;/&gt;&lt;property id=&quot;20307&quot; value=&quot;29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TotalTime>
  <Words>1841</Words>
  <Application>Microsoft Office PowerPoint</Application>
  <PresentationFormat>On-screen Show (4:3)</PresentationFormat>
  <Paragraphs>476</Paragraphs>
  <Slides>34</Slides>
  <Notes>34</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SimSun</vt:lpstr>
      <vt:lpstr>Arial</vt:lpstr>
      <vt:lpstr>Calibri</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One-Concept of Age</vt:lpstr>
      <vt:lpstr>Study One-Memory</vt:lpstr>
      <vt:lpstr>Study Two-Concept of Age</vt:lpstr>
      <vt:lpstr>Study Two-Memory</vt:lpstr>
      <vt:lpstr>PowerPoint Presentation</vt:lpstr>
    </vt:vector>
  </TitlesOfParts>
  <Company>James Madison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Desktop Services</dc:creator>
  <cp:lastModifiedBy>Harris, Charles - harriscm</cp:lastModifiedBy>
  <cp:revision>312</cp:revision>
  <cp:lastPrinted>2013-07-23T20:09:21Z</cp:lastPrinted>
  <dcterms:created xsi:type="dcterms:W3CDTF">2013-07-08T17:36:34Z</dcterms:created>
  <dcterms:modified xsi:type="dcterms:W3CDTF">2013-09-12T16:17:54Z</dcterms:modified>
</cp:coreProperties>
</file>